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14.xml" ContentType="application/vnd.openxmlformats-officedocument.presentationml.slide+xml"/>
  <Override PartName="/ppt/slides/slide4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4"/>
  </p:sldMasterIdLst>
  <p:notesMasterIdLst>
    <p:notesMasterId r:id="rId54"/>
  </p:notesMasterIdLst>
  <p:handoutMasterIdLst>
    <p:handoutMasterId r:id="rId55"/>
  </p:handoutMasterIdLst>
  <p:sldIdLst>
    <p:sldId id="317" r:id="rId5"/>
    <p:sldId id="320" r:id="rId6"/>
    <p:sldId id="340" r:id="rId7"/>
    <p:sldId id="332" r:id="rId8"/>
    <p:sldId id="321" r:id="rId9"/>
    <p:sldId id="328" r:id="rId10"/>
    <p:sldId id="330" r:id="rId11"/>
    <p:sldId id="335" r:id="rId12"/>
    <p:sldId id="337" r:id="rId13"/>
    <p:sldId id="338" r:id="rId14"/>
    <p:sldId id="339" r:id="rId15"/>
    <p:sldId id="329" r:id="rId16"/>
    <p:sldId id="341" r:id="rId17"/>
    <p:sldId id="416" r:id="rId18"/>
    <p:sldId id="418" r:id="rId19"/>
    <p:sldId id="419" r:id="rId20"/>
    <p:sldId id="420" r:id="rId21"/>
    <p:sldId id="468" r:id="rId22"/>
    <p:sldId id="517" r:id="rId23"/>
    <p:sldId id="518" r:id="rId24"/>
    <p:sldId id="417" r:id="rId25"/>
    <p:sldId id="299" r:id="rId26"/>
    <p:sldId id="515" r:id="rId27"/>
    <p:sldId id="469" r:id="rId28"/>
    <p:sldId id="470" r:id="rId29"/>
    <p:sldId id="279" r:id="rId30"/>
    <p:sldId id="437" r:id="rId31"/>
    <p:sldId id="438" r:id="rId32"/>
    <p:sldId id="280" r:id="rId33"/>
    <p:sldId id="474" r:id="rId34"/>
    <p:sldId id="481" r:id="rId35"/>
    <p:sldId id="286" r:id="rId36"/>
    <p:sldId id="300" r:id="rId37"/>
    <p:sldId id="482" r:id="rId38"/>
    <p:sldId id="483" r:id="rId39"/>
    <p:sldId id="484" r:id="rId40"/>
    <p:sldId id="485" r:id="rId41"/>
    <p:sldId id="486" r:id="rId42"/>
    <p:sldId id="487" r:id="rId43"/>
    <p:sldId id="488" r:id="rId44"/>
    <p:sldId id="288" r:id="rId45"/>
    <p:sldId id="516" r:id="rId46"/>
    <p:sldId id="343" r:id="rId47"/>
    <p:sldId id="324" r:id="rId48"/>
    <p:sldId id="325" r:id="rId49"/>
    <p:sldId id="298" r:id="rId50"/>
    <p:sldId id="326" r:id="rId51"/>
    <p:sldId id="327" r:id="rId52"/>
    <p:sldId id="319" r:id="rId53"/>
  </p:sldIdLst>
  <p:sldSz cx="9144000" cy="5143500" type="screen16x9"/>
  <p:notesSz cx="6858000" cy="340995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48" userDrawn="1">
          <p15:clr>
            <a:srgbClr val="A4A3A4"/>
          </p15:clr>
        </p15:guide>
        <p15:guide id="2" orient="horz" pos="10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Lenz" initials="AL" lastIdx="9" clrIdx="0">
    <p:extLst>
      <p:ext uri="{19B8F6BF-5375-455C-9EA6-DF929625EA0E}">
        <p15:presenceInfo xmlns:p15="http://schemas.microsoft.com/office/powerpoint/2012/main" userId="S::alenz@hqi.solutions::4afef4c9-4616-44b7-97c6-109d58198a37" providerId="AD"/>
      </p:ext>
    </p:extLst>
  </p:cmAuthor>
  <p:cmAuthor id="2" name="Jenni Brockman" initials="JB" lastIdx="38" clrIdx="1">
    <p:extLst>
      <p:ext uri="{19B8F6BF-5375-455C-9EA6-DF929625EA0E}">
        <p15:presenceInfo xmlns:p15="http://schemas.microsoft.com/office/powerpoint/2012/main" userId="S::jbrockman@hqi.solutions::9fc3998e-0ba1-4cfb-871a-5281142fff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6"/>
    <a:srgbClr val="D664A7"/>
    <a:srgbClr val="FDDBFB"/>
    <a:srgbClr val="F27ECB"/>
    <a:srgbClr val="2DA1C0"/>
    <a:srgbClr val="F3CBE5"/>
    <a:srgbClr val="006CB6"/>
    <a:srgbClr val="68B1E2"/>
    <a:srgbClr val="F2A4E5"/>
    <a:srgbClr val="E18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0B717-B756-4AF5-864B-B734CD393235}" v="296" dt="2019-11-12T21:26:23.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95811" autoAdjust="0"/>
  </p:normalViewPr>
  <p:slideViewPr>
    <p:cSldViewPr snapToGrid="0" showGuides="1">
      <p:cViewPr varScale="1">
        <p:scale>
          <a:sx n="97" d="100"/>
          <a:sy n="97" d="100"/>
        </p:scale>
        <p:origin x="606" y="78"/>
      </p:cViewPr>
      <p:guideLst>
        <p:guide pos="648"/>
        <p:guide orient="horz" pos="104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246" d="100"/>
          <a:sy n="246" d="100"/>
        </p:scale>
        <p:origin x="402" y="1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openxmlformats.org/officeDocument/2006/relationships/customXml" Target="../customXml/item5.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4.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0.png"/><Relationship Id="rId4" Type="http://schemas.openxmlformats.org/officeDocument/2006/relationships/image" Target="../media/image4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0.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A8164-6437-CF4A-A0BB-67CEC076C057}" type="doc">
      <dgm:prSet loTypeId="urn:microsoft.com/office/officeart/2005/8/layout/matrix1" loCatId="matrix" qsTypeId="urn:microsoft.com/office/officeart/2005/8/quickstyle/simple4" qsCatId="simple" csTypeId="urn:microsoft.com/office/officeart/2005/8/colors/accent1_3" csCatId="accent1" phldr="1"/>
      <dgm:spPr/>
      <dgm:t>
        <a:bodyPr/>
        <a:lstStyle/>
        <a:p>
          <a:endParaRPr lang="en-US"/>
        </a:p>
      </dgm:t>
    </dgm:pt>
    <dgm:pt modelId="{8C8628CA-A9F4-E04D-95C2-54BE07F5B34F}">
      <dgm:prSet phldrT="[Text]" custT="1"/>
      <dgm:spPr>
        <a:solidFill>
          <a:srgbClr val="FF66FF"/>
        </a:solidFill>
      </dgm:spPr>
      <dgm:t>
        <a:bodyPr/>
        <a:lstStyle/>
        <a:p>
          <a:pPr algn="ctr"/>
          <a:r>
            <a:rPr lang="en-US" sz="2800" b="1" dirty="0">
              <a:solidFill>
                <a:schemeClr val="tx1"/>
              </a:solidFill>
              <a:latin typeface="+mj-lt"/>
              <a:cs typeface="Segoe UI"/>
            </a:rPr>
            <a:t>Relationships are...</a:t>
          </a:r>
        </a:p>
      </dgm:t>
    </dgm:pt>
    <dgm:pt modelId="{A9CEB60A-5480-3648-8FB3-3D900C9C2FEC}" type="parTrans" cxnId="{88FBAD41-C0D7-B34A-B351-8AC3BF49E670}">
      <dgm:prSet/>
      <dgm:spPr/>
      <dgm:t>
        <a:bodyPr/>
        <a:lstStyle/>
        <a:p>
          <a:endParaRPr lang="en-US"/>
        </a:p>
      </dgm:t>
    </dgm:pt>
    <dgm:pt modelId="{A92A32E0-21C6-A444-9617-C7DBDE9AC347}" type="sibTrans" cxnId="{88FBAD41-C0D7-B34A-B351-8AC3BF49E670}">
      <dgm:prSet/>
      <dgm:spPr/>
      <dgm:t>
        <a:bodyPr/>
        <a:lstStyle/>
        <a:p>
          <a:endParaRPr lang="en-US"/>
        </a:p>
      </dgm:t>
    </dgm:pt>
    <dgm:pt modelId="{F0729203-CF7C-BE46-9021-C907E3C13511}">
      <dgm:prSet phldrT="[Text]" custT="1"/>
      <dgm:spPr/>
      <dgm:t>
        <a:bodyPr/>
        <a:lstStyle/>
        <a:p>
          <a:r>
            <a:rPr lang="en-US" sz="2800" dirty="0">
              <a:solidFill>
                <a:schemeClr val="bg1"/>
              </a:solidFill>
              <a:latin typeface="+mj-lt"/>
              <a:cs typeface="Segoe UI"/>
            </a:rPr>
            <a:t>Intentional and Public</a:t>
          </a:r>
        </a:p>
      </dgm:t>
    </dgm:pt>
    <dgm:pt modelId="{7D266404-158D-A140-AB7C-DCA68A6C9528}" type="parTrans" cxnId="{5D51D9AC-83F0-0A4F-A56D-266E043DA0BF}">
      <dgm:prSet/>
      <dgm:spPr/>
      <dgm:t>
        <a:bodyPr/>
        <a:lstStyle/>
        <a:p>
          <a:endParaRPr lang="en-US"/>
        </a:p>
      </dgm:t>
    </dgm:pt>
    <dgm:pt modelId="{653DF0D6-F860-C047-978F-85D04E860346}" type="sibTrans" cxnId="{5D51D9AC-83F0-0A4F-A56D-266E043DA0BF}">
      <dgm:prSet/>
      <dgm:spPr/>
      <dgm:t>
        <a:bodyPr/>
        <a:lstStyle/>
        <a:p>
          <a:endParaRPr lang="en-US"/>
        </a:p>
      </dgm:t>
    </dgm:pt>
    <dgm:pt modelId="{2EE31861-76A9-584F-B2AA-949822035A40}">
      <dgm:prSet phldrT="[Text]" custT="1"/>
      <dgm:spPr/>
      <dgm:t>
        <a:bodyPr/>
        <a:lstStyle/>
        <a:p>
          <a:r>
            <a:rPr lang="en-US" sz="2800" dirty="0">
              <a:solidFill>
                <a:schemeClr val="bg1"/>
              </a:solidFill>
              <a:latin typeface="+mj-lt"/>
              <a:cs typeface="Segoe UI"/>
            </a:rPr>
            <a:t>Grounded in Shared Values</a:t>
          </a:r>
        </a:p>
      </dgm:t>
    </dgm:pt>
    <dgm:pt modelId="{2F5BE4BB-F6C9-1447-BE84-469A3E74C477}" type="parTrans" cxnId="{D2D91D35-59C4-D749-B411-674BB6997EDD}">
      <dgm:prSet/>
      <dgm:spPr/>
      <dgm:t>
        <a:bodyPr/>
        <a:lstStyle/>
        <a:p>
          <a:endParaRPr lang="en-US"/>
        </a:p>
      </dgm:t>
    </dgm:pt>
    <dgm:pt modelId="{E2A2AE0B-27EC-5B49-B9D3-818D766F5F4E}" type="sibTrans" cxnId="{D2D91D35-59C4-D749-B411-674BB6997EDD}">
      <dgm:prSet/>
      <dgm:spPr/>
      <dgm:t>
        <a:bodyPr/>
        <a:lstStyle/>
        <a:p>
          <a:endParaRPr lang="en-US"/>
        </a:p>
      </dgm:t>
    </dgm:pt>
    <dgm:pt modelId="{5C916A3D-637A-6644-B7FA-A657051DE298}">
      <dgm:prSet phldrT="[Text]" custT="1"/>
      <dgm:spPr/>
      <dgm:t>
        <a:bodyPr/>
        <a:lstStyle/>
        <a:p>
          <a:r>
            <a:rPr lang="en-US" sz="2800" dirty="0">
              <a:solidFill>
                <a:schemeClr val="bg1"/>
              </a:solidFill>
              <a:latin typeface="+mj-lt"/>
              <a:cs typeface="Segoe UI"/>
            </a:rPr>
            <a:t>Mutual Exchange of Skills and Resources</a:t>
          </a:r>
        </a:p>
      </dgm:t>
    </dgm:pt>
    <dgm:pt modelId="{7D4A7B0A-4080-A742-8323-A4ABB8B00E6B}" type="parTrans" cxnId="{81E54159-17C5-5843-ABB5-61FB84F35387}">
      <dgm:prSet/>
      <dgm:spPr/>
      <dgm:t>
        <a:bodyPr/>
        <a:lstStyle/>
        <a:p>
          <a:endParaRPr lang="en-US"/>
        </a:p>
      </dgm:t>
    </dgm:pt>
    <dgm:pt modelId="{96D63458-D948-4B4F-8331-6F7923FE94A9}" type="sibTrans" cxnId="{81E54159-17C5-5843-ABB5-61FB84F35387}">
      <dgm:prSet/>
      <dgm:spPr/>
      <dgm:t>
        <a:bodyPr/>
        <a:lstStyle/>
        <a:p>
          <a:endParaRPr lang="en-US"/>
        </a:p>
      </dgm:t>
    </dgm:pt>
    <dgm:pt modelId="{8173836A-0794-F049-9CC3-8B1907AE86C0}">
      <dgm:prSet phldrT="[Text]" custT="1"/>
      <dgm:spPr/>
      <dgm:t>
        <a:bodyPr/>
        <a:lstStyle/>
        <a:p>
          <a:r>
            <a:rPr lang="en-US" sz="2800" dirty="0">
              <a:solidFill>
                <a:schemeClr val="bg1"/>
              </a:solidFill>
              <a:latin typeface="+mj-lt"/>
              <a:cs typeface="Segoe UI"/>
            </a:rPr>
            <a:t>Result in Growth and Learning</a:t>
          </a:r>
        </a:p>
      </dgm:t>
    </dgm:pt>
    <dgm:pt modelId="{F03B678F-EEEE-904E-9B2E-AF5782385969}" type="parTrans" cxnId="{F1E04FAC-BEFD-F345-991F-1B1D16E8BC24}">
      <dgm:prSet/>
      <dgm:spPr/>
      <dgm:t>
        <a:bodyPr/>
        <a:lstStyle/>
        <a:p>
          <a:endParaRPr lang="en-US"/>
        </a:p>
      </dgm:t>
    </dgm:pt>
    <dgm:pt modelId="{2DE0C50D-A505-6D48-A2BA-73541E942B74}" type="sibTrans" cxnId="{F1E04FAC-BEFD-F345-991F-1B1D16E8BC24}">
      <dgm:prSet/>
      <dgm:spPr/>
      <dgm:t>
        <a:bodyPr/>
        <a:lstStyle/>
        <a:p>
          <a:endParaRPr lang="en-US"/>
        </a:p>
      </dgm:t>
    </dgm:pt>
    <dgm:pt modelId="{20D07029-4178-494B-8771-84D6B4C7BC91}" type="pres">
      <dgm:prSet presAssocID="{FC6A8164-6437-CF4A-A0BB-67CEC076C057}" presName="diagram" presStyleCnt="0">
        <dgm:presLayoutVars>
          <dgm:chMax val="1"/>
          <dgm:dir/>
          <dgm:animLvl val="ctr"/>
          <dgm:resizeHandles val="exact"/>
        </dgm:presLayoutVars>
      </dgm:prSet>
      <dgm:spPr/>
      <dgm:t>
        <a:bodyPr/>
        <a:lstStyle/>
        <a:p>
          <a:endParaRPr lang="en-US"/>
        </a:p>
      </dgm:t>
    </dgm:pt>
    <dgm:pt modelId="{360D3E58-48CA-BF4F-B0E2-C8E7509AFA5A}" type="pres">
      <dgm:prSet presAssocID="{FC6A8164-6437-CF4A-A0BB-67CEC076C057}" presName="matrix" presStyleCnt="0"/>
      <dgm:spPr/>
    </dgm:pt>
    <dgm:pt modelId="{4A750CD8-8D2E-E74F-B0D5-7B952826F269}" type="pres">
      <dgm:prSet presAssocID="{FC6A8164-6437-CF4A-A0BB-67CEC076C057}" presName="tile1" presStyleLbl="node1" presStyleIdx="0" presStyleCnt="4"/>
      <dgm:spPr/>
      <dgm:t>
        <a:bodyPr/>
        <a:lstStyle/>
        <a:p>
          <a:endParaRPr lang="en-US"/>
        </a:p>
      </dgm:t>
    </dgm:pt>
    <dgm:pt modelId="{3E2067D9-6EF8-E940-9109-61005CFC2F12}" type="pres">
      <dgm:prSet presAssocID="{FC6A8164-6437-CF4A-A0BB-67CEC076C057}" presName="tile1text" presStyleLbl="node1" presStyleIdx="0" presStyleCnt="4">
        <dgm:presLayoutVars>
          <dgm:chMax val="0"/>
          <dgm:chPref val="0"/>
          <dgm:bulletEnabled val="1"/>
        </dgm:presLayoutVars>
      </dgm:prSet>
      <dgm:spPr/>
      <dgm:t>
        <a:bodyPr/>
        <a:lstStyle/>
        <a:p>
          <a:endParaRPr lang="en-US"/>
        </a:p>
      </dgm:t>
    </dgm:pt>
    <dgm:pt modelId="{5A0D2529-0055-5B45-98E6-E432E5C7DF45}" type="pres">
      <dgm:prSet presAssocID="{FC6A8164-6437-CF4A-A0BB-67CEC076C057}" presName="tile2" presStyleLbl="node1" presStyleIdx="1" presStyleCnt="4"/>
      <dgm:spPr/>
      <dgm:t>
        <a:bodyPr/>
        <a:lstStyle/>
        <a:p>
          <a:endParaRPr lang="en-US"/>
        </a:p>
      </dgm:t>
    </dgm:pt>
    <dgm:pt modelId="{C21DD43B-D00A-5A48-9232-434896FE6455}" type="pres">
      <dgm:prSet presAssocID="{FC6A8164-6437-CF4A-A0BB-67CEC076C057}" presName="tile2text" presStyleLbl="node1" presStyleIdx="1" presStyleCnt="4">
        <dgm:presLayoutVars>
          <dgm:chMax val="0"/>
          <dgm:chPref val="0"/>
          <dgm:bulletEnabled val="1"/>
        </dgm:presLayoutVars>
      </dgm:prSet>
      <dgm:spPr/>
      <dgm:t>
        <a:bodyPr/>
        <a:lstStyle/>
        <a:p>
          <a:endParaRPr lang="en-US"/>
        </a:p>
      </dgm:t>
    </dgm:pt>
    <dgm:pt modelId="{91F900D6-E39B-374B-AF10-FFC4B3FF0956}" type="pres">
      <dgm:prSet presAssocID="{FC6A8164-6437-CF4A-A0BB-67CEC076C057}" presName="tile3" presStyleLbl="node1" presStyleIdx="2" presStyleCnt="4"/>
      <dgm:spPr/>
      <dgm:t>
        <a:bodyPr/>
        <a:lstStyle/>
        <a:p>
          <a:endParaRPr lang="en-US"/>
        </a:p>
      </dgm:t>
    </dgm:pt>
    <dgm:pt modelId="{BFB937BA-8EBA-D048-A534-BA1FA813B776}" type="pres">
      <dgm:prSet presAssocID="{FC6A8164-6437-CF4A-A0BB-67CEC076C057}" presName="tile3text" presStyleLbl="node1" presStyleIdx="2" presStyleCnt="4">
        <dgm:presLayoutVars>
          <dgm:chMax val="0"/>
          <dgm:chPref val="0"/>
          <dgm:bulletEnabled val="1"/>
        </dgm:presLayoutVars>
      </dgm:prSet>
      <dgm:spPr/>
      <dgm:t>
        <a:bodyPr/>
        <a:lstStyle/>
        <a:p>
          <a:endParaRPr lang="en-US"/>
        </a:p>
      </dgm:t>
    </dgm:pt>
    <dgm:pt modelId="{B82032D8-B30F-D247-A2D8-1A4CFB7C30B7}" type="pres">
      <dgm:prSet presAssocID="{FC6A8164-6437-CF4A-A0BB-67CEC076C057}" presName="tile4" presStyleLbl="node1" presStyleIdx="3" presStyleCnt="4"/>
      <dgm:spPr/>
      <dgm:t>
        <a:bodyPr/>
        <a:lstStyle/>
        <a:p>
          <a:endParaRPr lang="en-US"/>
        </a:p>
      </dgm:t>
    </dgm:pt>
    <dgm:pt modelId="{CE1F1D4A-FC24-9146-B453-35F1972EB47C}" type="pres">
      <dgm:prSet presAssocID="{FC6A8164-6437-CF4A-A0BB-67CEC076C057}" presName="tile4text" presStyleLbl="node1" presStyleIdx="3" presStyleCnt="4">
        <dgm:presLayoutVars>
          <dgm:chMax val="0"/>
          <dgm:chPref val="0"/>
          <dgm:bulletEnabled val="1"/>
        </dgm:presLayoutVars>
      </dgm:prSet>
      <dgm:spPr/>
      <dgm:t>
        <a:bodyPr/>
        <a:lstStyle/>
        <a:p>
          <a:endParaRPr lang="en-US"/>
        </a:p>
      </dgm:t>
    </dgm:pt>
    <dgm:pt modelId="{FD4A4432-65C5-CD45-A34A-217815468A5F}" type="pres">
      <dgm:prSet presAssocID="{FC6A8164-6437-CF4A-A0BB-67CEC076C057}" presName="centerTile" presStyleLbl="fgShp" presStyleIdx="0" presStyleCnt="1" custScaleX="175439">
        <dgm:presLayoutVars>
          <dgm:chMax val="0"/>
          <dgm:chPref val="0"/>
        </dgm:presLayoutVars>
      </dgm:prSet>
      <dgm:spPr/>
      <dgm:t>
        <a:bodyPr/>
        <a:lstStyle/>
        <a:p>
          <a:endParaRPr lang="en-US"/>
        </a:p>
      </dgm:t>
    </dgm:pt>
  </dgm:ptLst>
  <dgm:cxnLst>
    <dgm:cxn modelId="{D2D91D35-59C4-D749-B411-674BB6997EDD}" srcId="{8C8628CA-A9F4-E04D-95C2-54BE07F5B34F}" destId="{2EE31861-76A9-584F-B2AA-949822035A40}" srcOrd="1" destOrd="0" parTransId="{2F5BE4BB-F6C9-1447-BE84-469A3E74C477}" sibTransId="{E2A2AE0B-27EC-5B49-B9D3-818D766F5F4E}"/>
    <dgm:cxn modelId="{8067BF32-7115-FD4F-87E2-67B984AA2EC8}" type="presOf" srcId="{2EE31861-76A9-584F-B2AA-949822035A40}" destId="{C21DD43B-D00A-5A48-9232-434896FE6455}" srcOrd="1" destOrd="0" presId="urn:microsoft.com/office/officeart/2005/8/layout/matrix1"/>
    <dgm:cxn modelId="{2986F010-8F28-1440-8CF2-2446B27861EA}" type="presOf" srcId="{8C8628CA-A9F4-E04D-95C2-54BE07F5B34F}" destId="{FD4A4432-65C5-CD45-A34A-217815468A5F}" srcOrd="0" destOrd="0" presId="urn:microsoft.com/office/officeart/2005/8/layout/matrix1"/>
    <dgm:cxn modelId="{93D3EED1-4729-5749-B894-A15CE9EB4AA4}" type="presOf" srcId="{F0729203-CF7C-BE46-9021-C907E3C13511}" destId="{4A750CD8-8D2E-E74F-B0D5-7B952826F269}" srcOrd="0" destOrd="0" presId="urn:microsoft.com/office/officeart/2005/8/layout/matrix1"/>
    <dgm:cxn modelId="{CA745C88-396D-8440-A996-BAF7DDF90627}" type="presOf" srcId="{8173836A-0794-F049-9CC3-8B1907AE86C0}" destId="{B82032D8-B30F-D247-A2D8-1A4CFB7C30B7}" srcOrd="0" destOrd="0" presId="urn:microsoft.com/office/officeart/2005/8/layout/matrix1"/>
    <dgm:cxn modelId="{D5A2821E-D1AA-9947-954C-DD96CA410441}" type="presOf" srcId="{5C916A3D-637A-6644-B7FA-A657051DE298}" destId="{BFB937BA-8EBA-D048-A534-BA1FA813B776}" srcOrd="1" destOrd="0" presId="urn:microsoft.com/office/officeart/2005/8/layout/matrix1"/>
    <dgm:cxn modelId="{5D51D9AC-83F0-0A4F-A56D-266E043DA0BF}" srcId="{8C8628CA-A9F4-E04D-95C2-54BE07F5B34F}" destId="{F0729203-CF7C-BE46-9021-C907E3C13511}" srcOrd="0" destOrd="0" parTransId="{7D266404-158D-A140-AB7C-DCA68A6C9528}" sibTransId="{653DF0D6-F860-C047-978F-85D04E860346}"/>
    <dgm:cxn modelId="{B7AE1AB6-471B-2E4A-BC7F-C9D23AEC3852}" type="presOf" srcId="{FC6A8164-6437-CF4A-A0BB-67CEC076C057}" destId="{20D07029-4178-494B-8771-84D6B4C7BC91}" srcOrd="0" destOrd="0" presId="urn:microsoft.com/office/officeart/2005/8/layout/matrix1"/>
    <dgm:cxn modelId="{765090E8-D487-9C4E-A34C-50AD53FEA15A}" type="presOf" srcId="{2EE31861-76A9-584F-B2AA-949822035A40}" destId="{5A0D2529-0055-5B45-98E6-E432E5C7DF45}" srcOrd="0" destOrd="0" presId="urn:microsoft.com/office/officeart/2005/8/layout/matrix1"/>
    <dgm:cxn modelId="{210AC49B-5D48-1248-8642-3DCDE19FF9FC}" type="presOf" srcId="{5C916A3D-637A-6644-B7FA-A657051DE298}" destId="{91F900D6-E39B-374B-AF10-FFC4B3FF0956}" srcOrd="0" destOrd="0" presId="urn:microsoft.com/office/officeart/2005/8/layout/matrix1"/>
    <dgm:cxn modelId="{F1E04FAC-BEFD-F345-991F-1B1D16E8BC24}" srcId="{8C8628CA-A9F4-E04D-95C2-54BE07F5B34F}" destId="{8173836A-0794-F049-9CC3-8B1907AE86C0}" srcOrd="3" destOrd="0" parTransId="{F03B678F-EEEE-904E-9B2E-AF5782385969}" sibTransId="{2DE0C50D-A505-6D48-A2BA-73541E942B74}"/>
    <dgm:cxn modelId="{81E54159-17C5-5843-ABB5-61FB84F35387}" srcId="{8C8628CA-A9F4-E04D-95C2-54BE07F5B34F}" destId="{5C916A3D-637A-6644-B7FA-A657051DE298}" srcOrd="2" destOrd="0" parTransId="{7D4A7B0A-4080-A742-8323-A4ABB8B00E6B}" sibTransId="{96D63458-D948-4B4F-8331-6F7923FE94A9}"/>
    <dgm:cxn modelId="{88FBAD41-C0D7-B34A-B351-8AC3BF49E670}" srcId="{FC6A8164-6437-CF4A-A0BB-67CEC076C057}" destId="{8C8628CA-A9F4-E04D-95C2-54BE07F5B34F}" srcOrd="0" destOrd="0" parTransId="{A9CEB60A-5480-3648-8FB3-3D900C9C2FEC}" sibTransId="{A92A32E0-21C6-A444-9617-C7DBDE9AC347}"/>
    <dgm:cxn modelId="{F6CE2C3A-29F4-0F4C-87D2-2F59BB974E25}" type="presOf" srcId="{8173836A-0794-F049-9CC3-8B1907AE86C0}" destId="{CE1F1D4A-FC24-9146-B453-35F1972EB47C}" srcOrd="1" destOrd="0" presId="urn:microsoft.com/office/officeart/2005/8/layout/matrix1"/>
    <dgm:cxn modelId="{2C22A03B-CD24-6D46-91CE-0D9C4FD8D300}" type="presOf" srcId="{F0729203-CF7C-BE46-9021-C907E3C13511}" destId="{3E2067D9-6EF8-E940-9109-61005CFC2F12}" srcOrd="1" destOrd="0" presId="urn:microsoft.com/office/officeart/2005/8/layout/matrix1"/>
    <dgm:cxn modelId="{AA41A8E9-D00D-044F-B8A7-74CAB585427B}" type="presParOf" srcId="{20D07029-4178-494B-8771-84D6B4C7BC91}" destId="{360D3E58-48CA-BF4F-B0E2-C8E7509AFA5A}" srcOrd="0" destOrd="0" presId="urn:microsoft.com/office/officeart/2005/8/layout/matrix1"/>
    <dgm:cxn modelId="{0E19643F-7DC9-2F49-91F8-049B985970FC}" type="presParOf" srcId="{360D3E58-48CA-BF4F-B0E2-C8E7509AFA5A}" destId="{4A750CD8-8D2E-E74F-B0D5-7B952826F269}" srcOrd="0" destOrd="0" presId="urn:microsoft.com/office/officeart/2005/8/layout/matrix1"/>
    <dgm:cxn modelId="{5B1BE099-1CB0-A941-B5BC-C57B25F5EEF9}" type="presParOf" srcId="{360D3E58-48CA-BF4F-B0E2-C8E7509AFA5A}" destId="{3E2067D9-6EF8-E940-9109-61005CFC2F12}" srcOrd="1" destOrd="0" presId="urn:microsoft.com/office/officeart/2005/8/layout/matrix1"/>
    <dgm:cxn modelId="{F3D0C234-214A-7E4B-A17E-405206BC9036}" type="presParOf" srcId="{360D3E58-48CA-BF4F-B0E2-C8E7509AFA5A}" destId="{5A0D2529-0055-5B45-98E6-E432E5C7DF45}" srcOrd="2" destOrd="0" presId="urn:microsoft.com/office/officeart/2005/8/layout/matrix1"/>
    <dgm:cxn modelId="{1602CA4C-5C0A-554C-85A3-C7645CDF01F4}" type="presParOf" srcId="{360D3E58-48CA-BF4F-B0E2-C8E7509AFA5A}" destId="{C21DD43B-D00A-5A48-9232-434896FE6455}" srcOrd="3" destOrd="0" presId="urn:microsoft.com/office/officeart/2005/8/layout/matrix1"/>
    <dgm:cxn modelId="{137FD7C5-91DB-3047-8EB3-77A0D1EBC7D9}" type="presParOf" srcId="{360D3E58-48CA-BF4F-B0E2-C8E7509AFA5A}" destId="{91F900D6-E39B-374B-AF10-FFC4B3FF0956}" srcOrd="4" destOrd="0" presId="urn:microsoft.com/office/officeart/2005/8/layout/matrix1"/>
    <dgm:cxn modelId="{5519BA15-4D58-6740-A219-1FD35C065D8C}" type="presParOf" srcId="{360D3E58-48CA-BF4F-B0E2-C8E7509AFA5A}" destId="{BFB937BA-8EBA-D048-A534-BA1FA813B776}" srcOrd="5" destOrd="0" presId="urn:microsoft.com/office/officeart/2005/8/layout/matrix1"/>
    <dgm:cxn modelId="{D68F03C4-D36D-FF40-9EB5-691D20611458}" type="presParOf" srcId="{360D3E58-48CA-BF4F-B0E2-C8E7509AFA5A}" destId="{B82032D8-B30F-D247-A2D8-1A4CFB7C30B7}" srcOrd="6" destOrd="0" presId="urn:microsoft.com/office/officeart/2005/8/layout/matrix1"/>
    <dgm:cxn modelId="{3F417878-EFF1-EB43-96A3-9AAF9BBD71AC}" type="presParOf" srcId="{360D3E58-48CA-BF4F-B0E2-C8E7509AFA5A}" destId="{CE1F1D4A-FC24-9146-B453-35F1972EB47C}" srcOrd="7" destOrd="0" presId="urn:microsoft.com/office/officeart/2005/8/layout/matrix1"/>
    <dgm:cxn modelId="{34D26DDF-5F00-7E46-B94B-B5E90F295468}" type="presParOf" srcId="{20D07029-4178-494B-8771-84D6B4C7BC91}" destId="{FD4A4432-65C5-CD45-A34A-217815468A5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A8164-6437-CF4A-A0BB-67CEC076C057}" type="doc">
      <dgm:prSet loTypeId="urn:microsoft.com/office/officeart/2005/8/layout/matrix1" loCatId="matrix" qsTypeId="urn:microsoft.com/office/officeart/2005/8/quickstyle/simple4" qsCatId="simple" csTypeId="urn:microsoft.com/office/officeart/2005/8/colors/accent1_3" csCatId="accent1" phldr="1"/>
      <dgm:spPr/>
      <dgm:t>
        <a:bodyPr/>
        <a:lstStyle/>
        <a:p>
          <a:endParaRPr lang="en-US"/>
        </a:p>
      </dgm:t>
    </dgm:pt>
    <dgm:pt modelId="{8C8628CA-A9F4-E04D-95C2-54BE07F5B34F}">
      <dgm:prSet phldrT="[Text]" custT="1"/>
      <dgm:spPr>
        <a:solidFill>
          <a:srgbClr val="FF66FF"/>
        </a:solidFill>
      </dgm:spPr>
      <dgm:t>
        <a:bodyPr/>
        <a:lstStyle/>
        <a:p>
          <a:pPr algn="ctr"/>
          <a:r>
            <a:rPr lang="en-US" sz="2800" b="1" dirty="0">
              <a:solidFill>
                <a:schemeClr val="tx1"/>
              </a:solidFill>
              <a:latin typeface="+mj-lt"/>
              <a:cs typeface="Segoe UI"/>
            </a:rPr>
            <a:t>Relationships are NOT...</a:t>
          </a:r>
        </a:p>
      </dgm:t>
    </dgm:pt>
    <dgm:pt modelId="{A9CEB60A-5480-3648-8FB3-3D900C9C2FEC}" type="parTrans" cxnId="{88FBAD41-C0D7-B34A-B351-8AC3BF49E670}">
      <dgm:prSet/>
      <dgm:spPr/>
      <dgm:t>
        <a:bodyPr/>
        <a:lstStyle/>
        <a:p>
          <a:endParaRPr lang="en-US"/>
        </a:p>
      </dgm:t>
    </dgm:pt>
    <dgm:pt modelId="{A92A32E0-21C6-A444-9617-C7DBDE9AC347}" type="sibTrans" cxnId="{88FBAD41-C0D7-B34A-B351-8AC3BF49E670}">
      <dgm:prSet/>
      <dgm:spPr/>
      <dgm:t>
        <a:bodyPr/>
        <a:lstStyle/>
        <a:p>
          <a:endParaRPr lang="en-US"/>
        </a:p>
      </dgm:t>
    </dgm:pt>
    <dgm:pt modelId="{F0729203-CF7C-BE46-9021-C907E3C13511}">
      <dgm:prSet phldrT="[Text]" custT="1"/>
      <dgm:spPr/>
      <dgm:t>
        <a:bodyPr/>
        <a:lstStyle/>
        <a:p>
          <a:r>
            <a:rPr lang="en-US" sz="2800" dirty="0">
              <a:solidFill>
                <a:schemeClr val="bg1"/>
              </a:solidFill>
              <a:latin typeface="+mj-lt"/>
              <a:cs typeface="Segoe UI"/>
            </a:rPr>
            <a:t>Casual</a:t>
          </a:r>
        </a:p>
      </dgm:t>
    </dgm:pt>
    <dgm:pt modelId="{7D266404-158D-A140-AB7C-DCA68A6C9528}" type="parTrans" cxnId="{5D51D9AC-83F0-0A4F-A56D-266E043DA0BF}">
      <dgm:prSet/>
      <dgm:spPr/>
      <dgm:t>
        <a:bodyPr/>
        <a:lstStyle/>
        <a:p>
          <a:endParaRPr lang="en-US"/>
        </a:p>
      </dgm:t>
    </dgm:pt>
    <dgm:pt modelId="{653DF0D6-F860-C047-978F-85D04E860346}" type="sibTrans" cxnId="{5D51D9AC-83F0-0A4F-A56D-266E043DA0BF}">
      <dgm:prSet/>
      <dgm:spPr/>
      <dgm:t>
        <a:bodyPr/>
        <a:lstStyle/>
        <a:p>
          <a:endParaRPr lang="en-US"/>
        </a:p>
      </dgm:t>
    </dgm:pt>
    <dgm:pt modelId="{2EE31861-76A9-584F-B2AA-949822035A40}">
      <dgm:prSet phldrT="[Text]" custT="1"/>
      <dgm:spPr/>
      <dgm:t>
        <a:bodyPr/>
        <a:lstStyle/>
        <a:p>
          <a:r>
            <a:rPr lang="en-US" sz="2800" dirty="0">
              <a:solidFill>
                <a:schemeClr val="bg1"/>
              </a:solidFill>
              <a:latin typeface="+mj-lt"/>
              <a:cs typeface="Segoe UI"/>
            </a:rPr>
            <a:t>Private or Intimate</a:t>
          </a:r>
        </a:p>
      </dgm:t>
    </dgm:pt>
    <dgm:pt modelId="{2F5BE4BB-F6C9-1447-BE84-469A3E74C477}" type="parTrans" cxnId="{D2D91D35-59C4-D749-B411-674BB6997EDD}">
      <dgm:prSet/>
      <dgm:spPr/>
      <dgm:t>
        <a:bodyPr/>
        <a:lstStyle/>
        <a:p>
          <a:endParaRPr lang="en-US"/>
        </a:p>
      </dgm:t>
    </dgm:pt>
    <dgm:pt modelId="{E2A2AE0B-27EC-5B49-B9D3-818D766F5F4E}" type="sibTrans" cxnId="{D2D91D35-59C4-D749-B411-674BB6997EDD}">
      <dgm:prSet/>
      <dgm:spPr/>
      <dgm:t>
        <a:bodyPr/>
        <a:lstStyle/>
        <a:p>
          <a:endParaRPr lang="en-US"/>
        </a:p>
      </dgm:t>
    </dgm:pt>
    <dgm:pt modelId="{5C916A3D-637A-6644-B7FA-A657051DE298}">
      <dgm:prSet phldrT="[Text]" custT="1"/>
      <dgm:spPr/>
      <dgm:t>
        <a:bodyPr/>
        <a:lstStyle/>
        <a:p>
          <a:r>
            <a:rPr lang="en-US" sz="2800" dirty="0">
              <a:solidFill>
                <a:schemeClr val="bg1"/>
              </a:solidFill>
              <a:latin typeface="+mj-lt"/>
              <a:cs typeface="Segoe UI"/>
            </a:rPr>
            <a:t>One-sided</a:t>
          </a:r>
        </a:p>
      </dgm:t>
    </dgm:pt>
    <dgm:pt modelId="{7D4A7B0A-4080-A742-8323-A4ABB8B00E6B}" type="parTrans" cxnId="{81E54159-17C5-5843-ABB5-61FB84F35387}">
      <dgm:prSet/>
      <dgm:spPr/>
      <dgm:t>
        <a:bodyPr/>
        <a:lstStyle/>
        <a:p>
          <a:endParaRPr lang="en-US"/>
        </a:p>
      </dgm:t>
    </dgm:pt>
    <dgm:pt modelId="{96D63458-D948-4B4F-8331-6F7923FE94A9}" type="sibTrans" cxnId="{81E54159-17C5-5843-ABB5-61FB84F35387}">
      <dgm:prSet/>
      <dgm:spPr/>
      <dgm:t>
        <a:bodyPr/>
        <a:lstStyle/>
        <a:p>
          <a:endParaRPr lang="en-US"/>
        </a:p>
      </dgm:t>
    </dgm:pt>
    <dgm:pt modelId="{8173836A-0794-F049-9CC3-8B1907AE86C0}">
      <dgm:prSet phldrT="[Text]" custT="1"/>
      <dgm:spPr/>
      <dgm:t>
        <a:bodyPr/>
        <a:lstStyle/>
        <a:p>
          <a:r>
            <a:rPr lang="en-US" sz="2800" dirty="0">
              <a:solidFill>
                <a:schemeClr val="bg1"/>
              </a:solidFill>
              <a:latin typeface="+mj-lt"/>
              <a:cs typeface="Segoe UI"/>
            </a:rPr>
            <a:t>Purely Transactional</a:t>
          </a:r>
        </a:p>
      </dgm:t>
    </dgm:pt>
    <dgm:pt modelId="{F03B678F-EEEE-904E-9B2E-AF5782385969}" type="parTrans" cxnId="{F1E04FAC-BEFD-F345-991F-1B1D16E8BC24}">
      <dgm:prSet/>
      <dgm:spPr/>
      <dgm:t>
        <a:bodyPr/>
        <a:lstStyle/>
        <a:p>
          <a:endParaRPr lang="en-US"/>
        </a:p>
      </dgm:t>
    </dgm:pt>
    <dgm:pt modelId="{2DE0C50D-A505-6D48-A2BA-73541E942B74}" type="sibTrans" cxnId="{F1E04FAC-BEFD-F345-991F-1B1D16E8BC24}">
      <dgm:prSet/>
      <dgm:spPr/>
      <dgm:t>
        <a:bodyPr/>
        <a:lstStyle/>
        <a:p>
          <a:endParaRPr lang="en-US"/>
        </a:p>
      </dgm:t>
    </dgm:pt>
    <dgm:pt modelId="{20D07029-4178-494B-8771-84D6B4C7BC91}" type="pres">
      <dgm:prSet presAssocID="{FC6A8164-6437-CF4A-A0BB-67CEC076C057}" presName="diagram" presStyleCnt="0">
        <dgm:presLayoutVars>
          <dgm:chMax val="1"/>
          <dgm:dir/>
          <dgm:animLvl val="ctr"/>
          <dgm:resizeHandles val="exact"/>
        </dgm:presLayoutVars>
      </dgm:prSet>
      <dgm:spPr/>
      <dgm:t>
        <a:bodyPr/>
        <a:lstStyle/>
        <a:p>
          <a:endParaRPr lang="en-US"/>
        </a:p>
      </dgm:t>
    </dgm:pt>
    <dgm:pt modelId="{360D3E58-48CA-BF4F-B0E2-C8E7509AFA5A}" type="pres">
      <dgm:prSet presAssocID="{FC6A8164-6437-CF4A-A0BB-67CEC076C057}" presName="matrix" presStyleCnt="0"/>
      <dgm:spPr/>
    </dgm:pt>
    <dgm:pt modelId="{4A750CD8-8D2E-E74F-B0D5-7B952826F269}" type="pres">
      <dgm:prSet presAssocID="{FC6A8164-6437-CF4A-A0BB-67CEC076C057}" presName="tile1" presStyleLbl="node1" presStyleIdx="0" presStyleCnt="4"/>
      <dgm:spPr/>
      <dgm:t>
        <a:bodyPr/>
        <a:lstStyle/>
        <a:p>
          <a:endParaRPr lang="en-US"/>
        </a:p>
      </dgm:t>
    </dgm:pt>
    <dgm:pt modelId="{3E2067D9-6EF8-E940-9109-61005CFC2F12}" type="pres">
      <dgm:prSet presAssocID="{FC6A8164-6437-CF4A-A0BB-67CEC076C057}" presName="tile1text" presStyleLbl="node1" presStyleIdx="0" presStyleCnt="4">
        <dgm:presLayoutVars>
          <dgm:chMax val="0"/>
          <dgm:chPref val="0"/>
          <dgm:bulletEnabled val="1"/>
        </dgm:presLayoutVars>
      </dgm:prSet>
      <dgm:spPr/>
      <dgm:t>
        <a:bodyPr/>
        <a:lstStyle/>
        <a:p>
          <a:endParaRPr lang="en-US"/>
        </a:p>
      </dgm:t>
    </dgm:pt>
    <dgm:pt modelId="{5A0D2529-0055-5B45-98E6-E432E5C7DF45}" type="pres">
      <dgm:prSet presAssocID="{FC6A8164-6437-CF4A-A0BB-67CEC076C057}" presName="tile2" presStyleLbl="node1" presStyleIdx="1" presStyleCnt="4"/>
      <dgm:spPr/>
      <dgm:t>
        <a:bodyPr/>
        <a:lstStyle/>
        <a:p>
          <a:endParaRPr lang="en-US"/>
        </a:p>
      </dgm:t>
    </dgm:pt>
    <dgm:pt modelId="{C21DD43B-D00A-5A48-9232-434896FE6455}" type="pres">
      <dgm:prSet presAssocID="{FC6A8164-6437-CF4A-A0BB-67CEC076C057}" presName="tile2text" presStyleLbl="node1" presStyleIdx="1" presStyleCnt="4">
        <dgm:presLayoutVars>
          <dgm:chMax val="0"/>
          <dgm:chPref val="0"/>
          <dgm:bulletEnabled val="1"/>
        </dgm:presLayoutVars>
      </dgm:prSet>
      <dgm:spPr/>
      <dgm:t>
        <a:bodyPr/>
        <a:lstStyle/>
        <a:p>
          <a:endParaRPr lang="en-US"/>
        </a:p>
      </dgm:t>
    </dgm:pt>
    <dgm:pt modelId="{91F900D6-E39B-374B-AF10-FFC4B3FF0956}" type="pres">
      <dgm:prSet presAssocID="{FC6A8164-6437-CF4A-A0BB-67CEC076C057}" presName="tile3" presStyleLbl="node1" presStyleIdx="2" presStyleCnt="4"/>
      <dgm:spPr/>
      <dgm:t>
        <a:bodyPr/>
        <a:lstStyle/>
        <a:p>
          <a:endParaRPr lang="en-US"/>
        </a:p>
      </dgm:t>
    </dgm:pt>
    <dgm:pt modelId="{BFB937BA-8EBA-D048-A534-BA1FA813B776}" type="pres">
      <dgm:prSet presAssocID="{FC6A8164-6437-CF4A-A0BB-67CEC076C057}" presName="tile3text" presStyleLbl="node1" presStyleIdx="2" presStyleCnt="4">
        <dgm:presLayoutVars>
          <dgm:chMax val="0"/>
          <dgm:chPref val="0"/>
          <dgm:bulletEnabled val="1"/>
        </dgm:presLayoutVars>
      </dgm:prSet>
      <dgm:spPr/>
      <dgm:t>
        <a:bodyPr/>
        <a:lstStyle/>
        <a:p>
          <a:endParaRPr lang="en-US"/>
        </a:p>
      </dgm:t>
    </dgm:pt>
    <dgm:pt modelId="{B82032D8-B30F-D247-A2D8-1A4CFB7C30B7}" type="pres">
      <dgm:prSet presAssocID="{FC6A8164-6437-CF4A-A0BB-67CEC076C057}" presName="tile4" presStyleLbl="node1" presStyleIdx="3" presStyleCnt="4"/>
      <dgm:spPr/>
      <dgm:t>
        <a:bodyPr/>
        <a:lstStyle/>
        <a:p>
          <a:endParaRPr lang="en-US"/>
        </a:p>
      </dgm:t>
    </dgm:pt>
    <dgm:pt modelId="{CE1F1D4A-FC24-9146-B453-35F1972EB47C}" type="pres">
      <dgm:prSet presAssocID="{FC6A8164-6437-CF4A-A0BB-67CEC076C057}" presName="tile4text" presStyleLbl="node1" presStyleIdx="3" presStyleCnt="4">
        <dgm:presLayoutVars>
          <dgm:chMax val="0"/>
          <dgm:chPref val="0"/>
          <dgm:bulletEnabled val="1"/>
        </dgm:presLayoutVars>
      </dgm:prSet>
      <dgm:spPr/>
      <dgm:t>
        <a:bodyPr/>
        <a:lstStyle/>
        <a:p>
          <a:endParaRPr lang="en-US"/>
        </a:p>
      </dgm:t>
    </dgm:pt>
    <dgm:pt modelId="{FD4A4432-65C5-CD45-A34A-217815468A5F}" type="pres">
      <dgm:prSet presAssocID="{FC6A8164-6437-CF4A-A0BB-67CEC076C057}" presName="centerTile" presStyleLbl="fgShp" presStyleIdx="0" presStyleCnt="1" custScaleX="215686">
        <dgm:presLayoutVars>
          <dgm:chMax val="0"/>
          <dgm:chPref val="0"/>
        </dgm:presLayoutVars>
      </dgm:prSet>
      <dgm:spPr/>
      <dgm:t>
        <a:bodyPr/>
        <a:lstStyle/>
        <a:p>
          <a:endParaRPr lang="en-US"/>
        </a:p>
      </dgm:t>
    </dgm:pt>
  </dgm:ptLst>
  <dgm:cxnLst>
    <dgm:cxn modelId="{D2D91D35-59C4-D749-B411-674BB6997EDD}" srcId="{8C8628CA-A9F4-E04D-95C2-54BE07F5B34F}" destId="{2EE31861-76A9-584F-B2AA-949822035A40}" srcOrd="1" destOrd="0" parTransId="{2F5BE4BB-F6C9-1447-BE84-469A3E74C477}" sibTransId="{E2A2AE0B-27EC-5B49-B9D3-818D766F5F4E}"/>
    <dgm:cxn modelId="{5D51D9AC-83F0-0A4F-A56D-266E043DA0BF}" srcId="{8C8628CA-A9F4-E04D-95C2-54BE07F5B34F}" destId="{F0729203-CF7C-BE46-9021-C907E3C13511}" srcOrd="0" destOrd="0" parTransId="{7D266404-158D-A140-AB7C-DCA68A6C9528}" sibTransId="{653DF0D6-F860-C047-978F-85D04E860346}"/>
    <dgm:cxn modelId="{C554E74F-3536-7B46-9C6A-C114DB954C05}" type="presOf" srcId="{2EE31861-76A9-584F-B2AA-949822035A40}" destId="{C21DD43B-D00A-5A48-9232-434896FE6455}" srcOrd="1" destOrd="0" presId="urn:microsoft.com/office/officeart/2005/8/layout/matrix1"/>
    <dgm:cxn modelId="{ACDB3714-5C96-3047-AD51-813F32137BE6}" type="presOf" srcId="{8173836A-0794-F049-9CC3-8B1907AE86C0}" destId="{B82032D8-B30F-D247-A2D8-1A4CFB7C30B7}" srcOrd="0" destOrd="0" presId="urn:microsoft.com/office/officeart/2005/8/layout/matrix1"/>
    <dgm:cxn modelId="{F1E04FAC-BEFD-F345-991F-1B1D16E8BC24}" srcId="{8C8628CA-A9F4-E04D-95C2-54BE07F5B34F}" destId="{8173836A-0794-F049-9CC3-8B1907AE86C0}" srcOrd="3" destOrd="0" parTransId="{F03B678F-EEEE-904E-9B2E-AF5782385969}" sibTransId="{2DE0C50D-A505-6D48-A2BA-73541E942B74}"/>
    <dgm:cxn modelId="{81E54159-17C5-5843-ABB5-61FB84F35387}" srcId="{8C8628CA-A9F4-E04D-95C2-54BE07F5B34F}" destId="{5C916A3D-637A-6644-B7FA-A657051DE298}" srcOrd="2" destOrd="0" parTransId="{7D4A7B0A-4080-A742-8323-A4ABB8B00E6B}" sibTransId="{96D63458-D948-4B4F-8331-6F7923FE94A9}"/>
    <dgm:cxn modelId="{9CB47E6C-EBEA-5641-A975-49E648BF66E3}" type="presOf" srcId="{F0729203-CF7C-BE46-9021-C907E3C13511}" destId="{4A750CD8-8D2E-E74F-B0D5-7B952826F269}" srcOrd="0" destOrd="0" presId="urn:microsoft.com/office/officeart/2005/8/layout/matrix1"/>
    <dgm:cxn modelId="{B86FD867-7940-824A-80C2-13159B768995}" type="presOf" srcId="{5C916A3D-637A-6644-B7FA-A657051DE298}" destId="{91F900D6-E39B-374B-AF10-FFC4B3FF0956}" srcOrd="0" destOrd="0" presId="urn:microsoft.com/office/officeart/2005/8/layout/matrix1"/>
    <dgm:cxn modelId="{88FBAD41-C0D7-B34A-B351-8AC3BF49E670}" srcId="{FC6A8164-6437-CF4A-A0BB-67CEC076C057}" destId="{8C8628CA-A9F4-E04D-95C2-54BE07F5B34F}" srcOrd="0" destOrd="0" parTransId="{A9CEB60A-5480-3648-8FB3-3D900C9C2FEC}" sibTransId="{A92A32E0-21C6-A444-9617-C7DBDE9AC347}"/>
    <dgm:cxn modelId="{FB4E7D52-970A-D644-B4ED-1B7DF90D9261}" type="presOf" srcId="{5C916A3D-637A-6644-B7FA-A657051DE298}" destId="{BFB937BA-8EBA-D048-A534-BA1FA813B776}" srcOrd="1" destOrd="0" presId="urn:microsoft.com/office/officeart/2005/8/layout/matrix1"/>
    <dgm:cxn modelId="{940BD55A-29AF-2E48-B3C1-78A6AA20651D}" type="presOf" srcId="{F0729203-CF7C-BE46-9021-C907E3C13511}" destId="{3E2067D9-6EF8-E940-9109-61005CFC2F12}" srcOrd="1" destOrd="0" presId="urn:microsoft.com/office/officeart/2005/8/layout/matrix1"/>
    <dgm:cxn modelId="{BEAE2720-A112-BE42-86EB-2C85427D7A07}" type="presOf" srcId="{FC6A8164-6437-CF4A-A0BB-67CEC076C057}" destId="{20D07029-4178-494B-8771-84D6B4C7BC91}" srcOrd="0" destOrd="0" presId="urn:microsoft.com/office/officeart/2005/8/layout/matrix1"/>
    <dgm:cxn modelId="{0C3CB906-8264-BD48-A044-11EF094ACB55}" type="presOf" srcId="{2EE31861-76A9-584F-B2AA-949822035A40}" destId="{5A0D2529-0055-5B45-98E6-E432E5C7DF45}" srcOrd="0" destOrd="0" presId="urn:microsoft.com/office/officeart/2005/8/layout/matrix1"/>
    <dgm:cxn modelId="{5517A7E6-968B-1B42-A5C0-DA3E941F6978}" type="presOf" srcId="{8C8628CA-A9F4-E04D-95C2-54BE07F5B34F}" destId="{FD4A4432-65C5-CD45-A34A-217815468A5F}" srcOrd="0" destOrd="0" presId="urn:microsoft.com/office/officeart/2005/8/layout/matrix1"/>
    <dgm:cxn modelId="{C12989EA-3A71-144C-AEBB-D0541658576E}" type="presOf" srcId="{8173836A-0794-F049-9CC3-8B1907AE86C0}" destId="{CE1F1D4A-FC24-9146-B453-35F1972EB47C}" srcOrd="1" destOrd="0" presId="urn:microsoft.com/office/officeart/2005/8/layout/matrix1"/>
    <dgm:cxn modelId="{8DBBDF34-7290-6F46-B24C-14931B7C0BF2}" type="presParOf" srcId="{20D07029-4178-494B-8771-84D6B4C7BC91}" destId="{360D3E58-48CA-BF4F-B0E2-C8E7509AFA5A}" srcOrd="0" destOrd="0" presId="urn:microsoft.com/office/officeart/2005/8/layout/matrix1"/>
    <dgm:cxn modelId="{640E3823-EA35-854B-85C7-CFD2A3EE513E}" type="presParOf" srcId="{360D3E58-48CA-BF4F-B0E2-C8E7509AFA5A}" destId="{4A750CD8-8D2E-E74F-B0D5-7B952826F269}" srcOrd="0" destOrd="0" presId="urn:microsoft.com/office/officeart/2005/8/layout/matrix1"/>
    <dgm:cxn modelId="{0543EB87-E1B8-5C46-A8B8-AF70AB74D8B1}" type="presParOf" srcId="{360D3E58-48CA-BF4F-B0E2-C8E7509AFA5A}" destId="{3E2067D9-6EF8-E940-9109-61005CFC2F12}" srcOrd="1" destOrd="0" presId="urn:microsoft.com/office/officeart/2005/8/layout/matrix1"/>
    <dgm:cxn modelId="{BA20CE10-9582-BF4B-BF2D-8DD8FC4FEC01}" type="presParOf" srcId="{360D3E58-48CA-BF4F-B0E2-C8E7509AFA5A}" destId="{5A0D2529-0055-5B45-98E6-E432E5C7DF45}" srcOrd="2" destOrd="0" presId="urn:microsoft.com/office/officeart/2005/8/layout/matrix1"/>
    <dgm:cxn modelId="{62E8A189-BA3A-CF49-BB1F-66B79DDA5714}" type="presParOf" srcId="{360D3E58-48CA-BF4F-B0E2-C8E7509AFA5A}" destId="{C21DD43B-D00A-5A48-9232-434896FE6455}" srcOrd="3" destOrd="0" presId="urn:microsoft.com/office/officeart/2005/8/layout/matrix1"/>
    <dgm:cxn modelId="{3AC2A5AC-2B04-9E44-B7A1-1C590DE24400}" type="presParOf" srcId="{360D3E58-48CA-BF4F-B0E2-C8E7509AFA5A}" destId="{91F900D6-E39B-374B-AF10-FFC4B3FF0956}" srcOrd="4" destOrd="0" presId="urn:microsoft.com/office/officeart/2005/8/layout/matrix1"/>
    <dgm:cxn modelId="{00BCC8A5-DA47-A345-8117-17626B76B927}" type="presParOf" srcId="{360D3E58-48CA-BF4F-B0E2-C8E7509AFA5A}" destId="{BFB937BA-8EBA-D048-A534-BA1FA813B776}" srcOrd="5" destOrd="0" presId="urn:microsoft.com/office/officeart/2005/8/layout/matrix1"/>
    <dgm:cxn modelId="{CA653463-74C6-5744-A896-5352704353F4}" type="presParOf" srcId="{360D3E58-48CA-BF4F-B0E2-C8E7509AFA5A}" destId="{B82032D8-B30F-D247-A2D8-1A4CFB7C30B7}" srcOrd="6" destOrd="0" presId="urn:microsoft.com/office/officeart/2005/8/layout/matrix1"/>
    <dgm:cxn modelId="{F0F66704-00DB-BD4C-81D8-916B1A3BB30F}" type="presParOf" srcId="{360D3E58-48CA-BF4F-B0E2-C8E7509AFA5A}" destId="{CE1F1D4A-FC24-9146-B453-35F1972EB47C}" srcOrd="7" destOrd="0" presId="urn:microsoft.com/office/officeart/2005/8/layout/matrix1"/>
    <dgm:cxn modelId="{F05A5301-65F8-2F45-B062-A8879BF6A021}" type="presParOf" srcId="{20D07029-4178-494B-8771-84D6B4C7BC91}" destId="{FD4A4432-65C5-CD45-A34A-217815468A5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8CAEBC-9911-44FE-BC7D-2EE3ED34FE75}" type="doc">
      <dgm:prSet loTypeId="urn:microsoft.com/office/officeart/2005/8/layout/hList7" loCatId="process" qsTypeId="urn:microsoft.com/office/officeart/2005/8/quickstyle/simple1" qsCatId="simple" csTypeId="urn:microsoft.com/office/officeart/2005/8/colors/accent1_2" csCatId="accent1" phldr="1"/>
      <dgm:spPr/>
    </dgm:pt>
    <dgm:pt modelId="{9ECB0650-CB93-4E73-9A67-B5AAF837C443}">
      <dgm:prSet phldrT="[Text]"/>
      <dgm:spPr/>
      <dgm:t>
        <a:bodyPr/>
        <a:lstStyle/>
        <a:p>
          <a:r>
            <a:rPr lang="en-US" dirty="0"/>
            <a:t>Care</a:t>
          </a:r>
          <a:r>
            <a:rPr lang="en-US" baseline="0" dirty="0"/>
            <a:t> Transitions</a:t>
          </a:r>
          <a:endParaRPr lang="en-US" dirty="0"/>
        </a:p>
      </dgm:t>
    </dgm:pt>
    <dgm:pt modelId="{B78E8A80-04C2-4ED1-884C-02BCD22424C8}" type="parTrans" cxnId="{CEE65219-E6BF-438B-92EC-EC84917E0EDD}">
      <dgm:prSet/>
      <dgm:spPr/>
      <dgm:t>
        <a:bodyPr/>
        <a:lstStyle/>
        <a:p>
          <a:endParaRPr lang="en-US"/>
        </a:p>
      </dgm:t>
    </dgm:pt>
    <dgm:pt modelId="{1A0620CE-06EE-475D-95E1-74931C327FFC}" type="sibTrans" cxnId="{CEE65219-E6BF-438B-92EC-EC84917E0EDD}">
      <dgm:prSet/>
      <dgm:spPr/>
      <dgm:t>
        <a:bodyPr/>
        <a:lstStyle/>
        <a:p>
          <a:endParaRPr lang="en-US"/>
        </a:p>
      </dgm:t>
    </dgm:pt>
    <dgm:pt modelId="{495431E7-E5BC-48B0-80E4-1755EA36EDE9}">
      <dgm:prSet phldrT="[Text]"/>
      <dgm:spPr/>
      <dgm:t>
        <a:bodyPr/>
        <a:lstStyle/>
        <a:p>
          <a:pPr>
            <a:spcAft>
              <a:spcPts val="0"/>
            </a:spcAft>
          </a:pPr>
          <a:r>
            <a:rPr lang="en-US" dirty="0"/>
            <a:t>Patient </a:t>
          </a:r>
        </a:p>
        <a:p>
          <a:pPr>
            <a:spcAft>
              <a:spcPct val="35000"/>
            </a:spcAft>
          </a:pPr>
          <a:r>
            <a:rPr lang="en-US" dirty="0"/>
            <a:t>Safety</a:t>
          </a:r>
        </a:p>
      </dgm:t>
    </dgm:pt>
    <dgm:pt modelId="{97DFA1A5-9C60-409F-BB20-A76A8C696C1A}" type="parTrans" cxnId="{B2A94657-0D7C-4381-ACB1-D0A9C728D2D6}">
      <dgm:prSet/>
      <dgm:spPr/>
      <dgm:t>
        <a:bodyPr/>
        <a:lstStyle/>
        <a:p>
          <a:endParaRPr lang="en-US"/>
        </a:p>
      </dgm:t>
    </dgm:pt>
    <dgm:pt modelId="{8264D1A6-3BA5-4F95-8719-D01DEF010C36}" type="sibTrans" cxnId="{B2A94657-0D7C-4381-ACB1-D0A9C728D2D6}">
      <dgm:prSet/>
      <dgm:spPr/>
      <dgm:t>
        <a:bodyPr/>
        <a:lstStyle/>
        <a:p>
          <a:endParaRPr lang="en-US"/>
        </a:p>
      </dgm:t>
    </dgm:pt>
    <dgm:pt modelId="{FF6084EB-BD55-4FA6-87B1-C265BEB8498A}">
      <dgm:prSet phldrT="[Text]"/>
      <dgm:spPr/>
      <dgm:t>
        <a:bodyPr/>
        <a:lstStyle/>
        <a:p>
          <a:r>
            <a:rPr lang="en-US" dirty="0"/>
            <a:t>Chronic Disease Self-Management</a:t>
          </a:r>
        </a:p>
      </dgm:t>
    </dgm:pt>
    <dgm:pt modelId="{6FDB50C0-4D17-41DF-950C-684BA411F330}" type="parTrans" cxnId="{76A3974F-B10B-408E-96C9-F923AA8C619F}">
      <dgm:prSet/>
      <dgm:spPr/>
      <dgm:t>
        <a:bodyPr/>
        <a:lstStyle/>
        <a:p>
          <a:endParaRPr lang="en-US"/>
        </a:p>
      </dgm:t>
    </dgm:pt>
    <dgm:pt modelId="{A81973D5-5C5C-4606-A913-906233B0D55F}" type="sibTrans" cxnId="{76A3974F-B10B-408E-96C9-F923AA8C619F}">
      <dgm:prSet/>
      <dgm:spPr/>
      <dgm:t>
        <a:bodyPr/>
        <a:lstStyle/>
        <a:p>
          <a:endParaRPr lang="en-US"/>
        </a:p>
      </dgm:t>
    </dgm:pt>
    <dgm:pt modelId="{33BE9054-8741-4011-B201-F47D5EADFB02}">
      <dgm:prSet/>
      <dgm:spPr/>
      <dgm:t>
        <a:bodyPr/>
        <a:lstStyle/>
        <a:p>
          <a:r>
            <a:rPr lang="en-US" dirty="0"/>
            <a:t> Opioids &amp; Behavioral Health</a:t>
          </a:r>
        </a:p>
      </dgm:t>
    </dgm:pt>
    <dgm:pt modelId="{F12C36AC-ACCF-4766-B0B4-FB05F826EEAC}" type="parTrans" cxnId="{C8459E57-E10D-45D8-B363-FFFCE5BAF472}">
      <dgm:prSet/>
      <dgm:spPr/>
      <dgm:t>
        <a:bodyPr/>
        <a:lstStyle/>
        <a:p>
          <a:endParaRPr lang="en-US"/>
        </a:p>
      </dgm:t>
    </dgm:pt>
    <dgm:pt modelId="{AECC3DA6-E54D-415D-ACA7-4AA08BFB7073}" type="sibTrans" cxnId="{C8459E57-E10D-45D8-B363-FFFCE5BAF472}">
      <dgm:prSet/>
      <dgm:spPr/>
      <dgm:t>
        <a:bodyPr/>
        <a:lstStyle/>
        <a:p>
          <a:endParaRPr lang="en-US"/>
        </a:p>
      </dgm:t>
    </dgm:pt>
    <dgm:pt modelId="{76E2413C-E5F2-4851-99CB-B27CB80414B0}" type="pres">
      <dgm:prSet presAssocID="{308CAEBC-9911-44FE-BC7D-2EE3ED34FE75}" presName="Name0" presStyleCnt="0">
        <dgm:presLayoutVars>
          <dgm:dir/>
          <dgm:resizeHandles val="exact"/>
        </dgm:presLayoutVars>
      </dgm:prSet>
      <dgm:spPr/>
    </dgm:pt>
    <dgm:pt modelId="{EF5CCEE7-A404-450B-9243-3B9C7FC31C33}" type="pres">
      <dgm:prSet presAssocID="{308CAEBC-9911-44FE-BC7D-2EE3ED34FE75}" presName="fgShape" presStyleLbl="fgShp" presStyleIdx="0" presStyleCnt="1"/>
      <dgm:spPr/>
    </dgm:pt>
    <dgm:pt modelId="{F2416DFE-A010-4E0F-9640-3DD219A89D45}" type="pres">
      <dgm:prSet presAssocID="{308CAEBC-9911-44FE-BC7D-2EE3ED34FE75}" presName="linComp" presStyleCnt="0"/>
      <dgm:spPr/>
    </dgm:pt>
    <dgm:pt modelId="{CA9A79C9-D3EA-4F98-9673-1179A691E521}" type="pres">
      <dgm:prSet presAssocID="{9ECB0650-CB93-4E73-9A67-B5AAF837C443}" presName="compNode" presStyleCnt="0"/>
      <dgm:spPr/>
    </dgm:pt>
    <dgm:pt modelId="{D4C2459B-A2C3-469A-8C16-2FF49CBA7EF9}" type="pres">
      <dgm:prSet presAssocID="{9ECB0650-CB93-4E73-9A67-B5AAF837C443}" presName="bkgdShape" presStyleLbl="node1" presStyleIdx="0" presStyleCnt="4"/>
      <dgm:spPr/>
      <dgm:t>
        <a:bodyPr/>
        <a:lstStyle/>
        <a:p>
          <a:endParaRPr lang="en-US"/>
        </a:p>
      </dgm:t>
    </dgm:pt>
    <dgm:pt modelId="{D97EE831-7876-42B0-8B1A-4A62EDCD5084}" type="pres">
      <dgm:prSet presAssocID="{9ECB0650-CB93-4E73-9A67-B5AAF837C443}" presName="nodeTx" presStyleLbl="node1" presStyleIdx="0" presStyleCnt="4">
        <dgm:presLayoutVars>
          <dgm:bulletEnabled val="1"/>
        </dgm:presLayoutVars>
      </dgm:prSet>
      <dgm:spPr/>
      <dgm:t>
        <a:bodyPr/>
        <a:lstStyle/>
        <a:p>
          <a:endParaRPr lang="en-US"/>
        </a:p>
      </dgm:t>
    </dgm:pt>
    <dgm:pt modelId="{53618ED5-62D2-44EE-AF6B-BDEDFE856BBE}" type="pres">
      <dgm:prSet presAssocID="{9ECB0650-CB93-4E73-9A67-B5AAF837C443}" presName="invisiNode" presStyleLbl="node1" presStyleIdx="0" presStyleCnt="4"/>
      <dgm:spPr/>
    </dgm:pt>
    <dgm:pt modelId="{9579B82E-2EBC-4801-BC9A-C691B153CB63}" type="pres">
      <dgm:prSet presAssocID="{9ECB0650-CB93-4E73-9A67-B5AAF837C443}" presName="imagNode" presStyleLbl="fgImgPlace1" presStyleIdx="0" presStyleCnt="4" custLinFactNeighborY="1972"/>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New Wheelchair"/>
        </a:ext>
      </dgm:extLst>
    </dgm:pt>
    <dgm:pt modelId="{8C4A9F55-99AE-4A99-9952-3563C7F2B2EE}" type="pres">
      <dgm:prSet presAssocID="{1A0620CE-06EE-475D-95E1-74931C327FFC}" presName="sibTrans" presStyleLbl="sibTrans2D1" presStyleIdx="0" presStyleCnt="0"/>
      <dgm:spPr/>
      <dgm:t>
        <a:bodyPr/>
        <a:lstStyle/>
        <a:p>
          <a:endParaRPr lang="en-US"/>
        </a:p>
      </dgm:t>
    </dgm:pt>
    <dgm:pt modelId="{1F9F4F75-76DC-4435-9F18-9FA5ACD80F19}" type="pres">
      <dgm:prSet presAssocID="{495431E7-E5BC-48B0-80E4-1755EA36EDE9}" presName="compNode" presStyleCnt="0"/>
      <dgm:spPr/>
    </dgm:pt>
    <dgm:pt modelId="{84820F0D-99A6-48F5-82F5-D477797BB4DD}" type="pres">
      <dgm:prSet presAssocID="{495431E7-E5BC-48B0-80E4-1755EA36EDE9}" presName="bkgdShape" presStyleLbl="node1" presStyleIdx="1" presStyleCnt="4"/>
      <dgm:spPr/>
      <dgm:t>
        <a:bodyPr/>
        <a:lstStyle/>
        <a:p>
          <a:endParaRPr lang="en-US"/>
        </a:p>
      </dgm:t>
    </dgm:pt>
    <dgm:pt modelId="{3439E3AD-C3EC-4BC3-B199-E77CDFFC8554}" type="pres">
      <dgm:prSet presAssocID="{495431E7-E5BC-48B0-80E4-1755EA36EDE9}" presName="nodeTx" presStyleLbl="node1" presStyleIdx="1" presStyleCnt="4">
        <dgm:presLayoutVars>
          <dgm:bulletEnabled val="1"/>
        </dgm:presLayoutVars>
      </dgm:prSet>
      <dgm:spPr/>
      <dgm:t>
        <a:bodyPr/>
        <a:lstStyle/>
        <a:p>
          <a:endParaRPr lang="en-US"/>
        </a:p>
      </dgm:t>
    </dgm:pt>
    <dgm:pt modelId="{33EEDB86-1528-4368-B61F-FD5970ACE6B7}" type="pres">
      <dgm:prSet presAssocID="{495431E7-E5BC-48B0-80E4-1755EA36EDE9}" presName="invisiNode" presStyleLbl="node1" presStyleIdx="1" presStyleCnt="4"/>
      <dgm:spPr/>
    </dgm:pt>
    <dgm:pt modelId="{12508C03-4A60-429D-BB07-53ACBEBEDC16}" type="pres">
      <dgm:prSet presAssocID="{495431E7-E5BC-48B0-80E4-1755EA36EDE9}"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ical"/>
        </a:ext>
      </dgm:extLst>
    </dgm:pt>
    <dgm:pt modelId="{07295E1C-34EF-4E3F-A1AE-B8541574BC5F}" type="pres">
      <dgm:prSet presAssocID="{8264D1A6-3BA5-4F95-8719-D01DEF010C36}" presName="sibTrans" presStyleLbl="sibTrans2D1" presStyleIdx="0" presStyleCnt="0"/>
      <dgm:spPr/>
      <dgm:t>
        <a:bodyPr/>
        <a:lstStyle/>
        <a:p>
          <a:endParaRPr lang="en-US"/>
        </a:p>
      </dgm:t>
    </dgm:pt>
    <dgm:pt modelId="{529F9B0D-BAEF-4A83-AFB1-55528234C79A}" type="pres">
      <dgm:prSet presAssocID="{FF6084EB-BD55-4FA6-87B1-C265BEB8498A}" presName="compNode" presStyleCnt="0"/>
      <dgm:spPr/>
    </dgm:pt>
    <dgm:pt modelId="{CA02BE4E-9E62-43A0-9C0A-DBB730523876}" type="pres">
      <dgm:prSet presAssocID="{FF6084EB-BD55-4FA6-87B1-C265BEB8498A}" presName="bkgdShape" presStyleLbl="node1" presStyleIdx="2" presStyleCnt="4"/>
      <dgm:spPr/>
      <dgm:t>
        <a:bodyPr/>
        <a:lstStyle/>
        <a:p>
          <a:endParaRPr lang="en-US"/>
        </a:p>
      </dgm:t>
    </dgm:pt>
    <dgm:pt modelId="{5AFD31A6-0B1C-4466-85B5-E02EB0E21C93}" type="pres">
      <dgm:prSet presAssocID="{FF6084EB-BD55-4FA6-87B1-C265BEB8498A}" presName="nodeTx" presStyleLbl="node1" presStyleIdx="2" presStyleCnt="4">
        <dgm:presLayoutVars>
          <dgm:bulletEnabled val="1"/>
        </dgm:presLayoutVars>
      </dgm:prSet>
      <dgm:spPr/>
      <dgm:t>
        <a:bodyPr/>
        <a:lstStyle/>
        <a:p>
          <a:endParaRPr lang="en-US"/>
        </a:p>
      </dgm:t>
    </dgm:pt>
    <dgm:pt modelId="{8EA9D6FF-B067-4EBF-8F76-48307B9F5087}" type="pres">
      <dgm:prSet presAssocID="{FF6084EB-BD55-4FA6-87B1-C265BEB8498A}" presName="invisiNode" presStyleLbl="node1" presStyleIdx="2" presStyleCnt="4"/>
      <dgm:spPr/>
    </dgm:pt>
    <dgm:pt modelId="{674FC437-A131-4773-9D91-AAA933141E1B}" type="pres">
      <dgm:prSet presAssocID="{FF6084EB-BD55-4FA6-87B1-C265BEB8498A}"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rt with pulse"/>
        </a:ext>
      </dgm:extLst>
    </dgm:pt>
    <dgm:pt modelId="{3245B13C-FC28-452F-B8A3-B9C8A43C145F}" type="pres">
      <dgm:prSet presAssocID="{A81973D5-5C5C-4606-A913-906233B0D55F}" presName="sibTrans" presStyleLbl="sibTrans2D1" presStyleIdx="0" presStyleCnt="0"/>
      <dgm:spPr/>
      <dgm:t>
        <a:bodyPr/>
        <a:lstStyle/>
        <a:p>
          <a:endParaRPr lang="en-US"/>
        </a:p>
      </dgm:t>
    </dgm:pt>
    <dgm:pt modelId="{C0BC52B0-58A2-4DE7-A297-D46223F0C405}" type="pres">
      <dgm:prSet presAssocID="{33BE9054-8741-4011-B201-F47D5EADFB02}" presName="compNode" presStyleCnt="0"/>
      <dgm:spPr/>
    </dgm:pt>
    <dgm:pt modelId="{3AEB6A52-B72B-4C24-B5FA-358CD54CE9C8}" type="pres">
      <dgm:prSet presAssocID="{33BE9054-8741-4011-B201-F47D5EADFB02}" presName="bkgdShape" presStyleLbl="node1" presStyleIdx="3" presStyleCnt="4"/>
      <dgm:spPr/>
      <dgm:t>
        <a:bodyPr/>
        <a:lstStyle/>
        <a:p>
          <a:endParaRPr lang="en-US"/>
        </a:p>
      </dgm:t>
    </dgm:pt>
    <dgm:pt modelId="{956B7FB7-8B72-47DF-832B-CEA0CFB5DF05}" type="pres">
      <dgm:prSet presAssocID="{33BE9054-8741-4011-B201-F47D5EADFB02}" presName="nodeTx" presStyleLbl="node1" presStyleIdx="3" presStyleCnt="4">
        <dgm:presLayoutVars>
          <dgm:bulletEnabled val="1"/>
        </dgm:presLayoutVars>
      </dgm:prSet>
      <dgm:spPr/>
      <dgm:t>
        <a:bodyPr/>
        <a:lstStyle/>
        <a:p>
          <a:endParaRPr lang="en-US"/>
        </a:p>
      </dgm:t>
    </dgm:pt>
    <dgm:pt modelId="{0575B03B-0373-47D2-8894-7B6DFDF5A1CB}" type="pres">
      <dgm:prSet presAssocID="{33BE9054-8741-4011-B201-F47D5EADFB02}" presName="invisiNode" presStyleLbl="node1" presStyleIdx="3" presStyleCnt="4"/>
      <dgm:spPr/>
    </dgm:pt>
    <dgm:pt modelId="{F9E914DD-A1AD-4E8D-B06D-8A99E0161744}" type="pres">
      <dgm:prSet presAssocID="{33BE9054-8741-4011-B201-F47D5EADFB02}"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Medicine"/>
        </a:ext>
      </dgm:extLst>
    </dgm:pt>
  </dgm:ptLst>
  <dgm:cxnLst>
    <dgm:cxn modelId="{B78A7801-6B6B-45BA-9027-B601306E4B1B}" type="presOf" srcId="{33BE9054-8741-4011-B201-F47D5EADFB02}" destId="{956B7FB7-8B72-47DF-832B-CEA0CFB5DF05}" srcOrd="1" destOrd="0" presId="urn:microsoft.com/office/officeart/2005/8/layout/hList7"/>
    <dgm:cxn modelId="{B7CE435C-CF4D-4991-ADFB-6B49562371BC}" type="presOf" srcId="{308CAEBC-9911-44FE-BC7D-2EE3ED34FE75}" destId="{76E2413C-E5F2-4851-99CB-B27CB80414B0}" srcOrd="0" destOrd="0" presId="urn:microsoft.com/office/officeart/2005/8/layout/hList7"/>
    <dgm:cxn modelId="{4790D7F3-B8FB-4E27-A8B6-EE5128122007}" type="presOf" srcId="{495431E7-E5BC-48B0-80E4-1755EA36EDE9}" destId="{84820F0D-99A6-48F5-82F5-D477797BB4DD}" srcOrd="0" destOrd="0" presId="urn:microsoft.com/office/officeart/2005/8/layout/hList7"/>
    <dgm:cxn modelId="{76A3974F-B10B-408E-96C9-F923AA8C619F}" srcId="{308CAEBC-9911-44FE-BC7D-2EE3ED34FE75}" destId="{FF6084EB-BD55-4FA6-87B1-C265BEB8498A}" srcOrd="2" destOrd="0" parTransId="{6FDB50C0-4D17-41DF-950C-684BA411F330}" sibTransId="{A81973D5-5C5C-4606-A913-906233B0D55F}"/>
    <dgm:cxn modelId="{BA2DE8DD-4E6C-4AB9-92FF-CB3E6C7332BA}" type="presOf" srcId="{FF6084EB-BD55-4FA6-87B1-C265BEB8498A}" destId="{CA02BE4E-9E62-43A0-9C0A-DBB730523876}" srcOrd="0" destOrd="0" presId="urn:microsoft.com/office/officeart/2005/8/layout/hList7"/>
    <dgm:cxn modelId="{C768EB8C-F096-4A4A-8D6E-BC9FE864936F}" type="presOf" srcId="{8264D1A6-3BA5-4F95-8719-D01DEF010C36}" destId="{07295E1C-34EF-4E3F-A1AE-B8541574BC5F}" srcOrd="0" destOrd="0" presId="urn:microsoft.com/office/officeart/2005/8/layout/hList7"/>
    <dgm:cxn modelId="{E90CDFA6-9852-44E2-A376-15F45375B63D}" type="presOf" srcId="{1A0620CE-06EE-475D-95E1-74931C327FFC}" destId="{8C4A9F55-99AE-4A99-9952-3563C7F2B2EE}" srcOrd="0" destOrd="0" presId="urn:microsoft.com/office/officeart/2005/8/layout/hList7"/>
    <dgm:cxn modelId="{EEB4AC3C-AC50-474D-B478-FE160FED3AF5}" type="presOf" srcId="{9ECB0650-CB93-4E73-9A67-B5AAF837C443}" destId="{D97EE831-7876-42B0-8B1A-4A62EDCD5084}" srcOrd="1" destOrd="0" presId="urn:microsoft.com/office/officeart/2005/8/layout/hList7"/>
    <dgm:cxn modelId="{CEE65219-E6BF-438B-92EC-EC84917E0EDD}" srcId="{308CAEBC-9911-44FE-BC7D-2EE3ED34FE75}" destId="{9ECB0650-CB93-4E73-9A67-B5AAF837C443}" srcOrd="0" destOrd="0" parTransId="{B78E8A80-04C2-4ED1-884C-02BCD22424C8}" sibTransId="{1A0620CE-06EE-475D-95E1-74931C327FFC}"/>
    <dgm:cxn modelId="{F311CA1D-F120-4FD5-A9F2-F324C4A9D731}" type="presOf" srcId="{FF6084EB-BD55-4FA6-87B1-C265BEB8498A}" destId="{5AFD31A6-0B1C-4466-85B5-E02EB0E21C93}" srcOrd="1" destOrd="0" presId="urn:microsoft.com/office/officeart/2005/8/layout/hList7"/>
    <dgm:cxn modelId="{B2A94657-0D7C-4381-ACB1-D0A9C728D2D6}" srcId="{308CAEBC-9911-44FE-BC7D-2EE3ED34FE75}" destId="{495431E7-E5BC-48B0-80E4-1755EA36EDE9}" srcOrd="1" destOrd="0" parTransId="{97DFA1A5-9C60-409F-BB20-A76A8C696C1A}" sibTransId="{8264D1A6-3BA5-4F95-8719-D01DEF010C36}"/>
    <dgm:cxn modelId="{F816F604-B69A-4C36-9463-DEE0B453D387}" type="presOf" srcId="{A81973D5-5C5C-4606-A913-906233B0D55F}" destId="{3245B13C-FC28-452F-B8A3-B9C8A43C145F}" srcOrd="0" destOrd="0" presId="urn:microsoft.com/office/officeart/2005/8/layout/hList7"/>
    <dgm:cxn modelId="{4457F20B-B080-4496-A600-622107186274}" type="presOf" srcId="{33BE9054-8741-4011-B201-F47D5EADFB02}" destId="{3AEB6A52-B72B-4C24-B5FA-358CD54CE9C8}" srcOrd="0" destOrd="0" presId="urn:microsoft.com/office/officeart/2005/8/layout/hList7"/>
    <dgm:cxn modelId="{C8459E57-E10D-45D8-B363-FFFCE5BAF472}" srcId="{308CAEBC-9911-44FE-BC7D-2EE3ED34FE75}" destId="{33BE9054-8741-4011-B201-F47D5EADFB02}" srcOrd="3" destOrd="0" parTransId="{F12C36AC-ACCF-4766-B0B4-FB05F826EEAC}" sibTransId="{AECC3DA6-E54D-415D-ACA7-4AA08BFB7073}"/>
    <dgm:cxn modelId="{F8F77DAA-210F-4E14-8918-4C0A0E2B3D56}" type="presOf" srcId="{495431E7-E5BC-48B0-80E4-1755EA36EDE9}" destId="{3439E3AD-C3EC-4BC3-B199-E77CDFFC8554}" srcOrd="1" destOrd="0" presId="urn:microsoft.com/office/officeart/2005/8/layout/hList7"/>
    <dgm:cxn modelId="{9B7FCF69-7477-41F8-977A-B542E312369D}" type="presOf" srcId="{9ECB0650-CB93-4E73-9A67-B5AAF837C443}" destId="{D4C2459B-A2C3-469A-8C16-2FF49CBA7EF9}" srcOrd="0" destOrd="0" presId="urn:microsoft.com/office/officeart/2005/8/layout/hList7"/>
    <dgm:cxn modelId="{E2E1F8C9-B5CF-48C5-8FAB-F4810EB17987}" type="presParOf" srcId="{76E2413C-E5F2-4851-99CB-B27CB80414B0}" destId="{EF5CCEE7-A404-450B-9243-3B9C7FC31C33}" srcOrd="0" destOrd="0" presId="urn:microsoft.com/office/officeart/2005/8/layout/hList7"/>
    <dgm:cxn modelId="{0BFE651C-4D71-453C-9548-42042400EAD9}" type="presParOf" srcId="{76E2413C-E5F2-4851-99CB-B27CB80414B0}" destId="{F2416DFE-A010-4E0F-9640-3DD219A89D45}" srcOrd="1" destOrd="0" presId="urn:microsoft.com/office/officeart/2005/8/layout/hList7"/>
    <dgm:cxn modelId="{EB401CAA-37E5-4728-A994-97E6FF140F14}" type="presParOf" srcId="{F2416DFE-A010-4E0F-9640-3DD219A89D45}" destId="{CA9A79C9-D3EA-4F98-9673-1179A691E521}" srcOrd="0" destOrd="0" presId="urn:microsoft.com/office/officeart/2005/8/layout/hList7"/>
    <dgm:cxn modelId="{75E5B9CE-1DEA-4361-912E-D3DE1DB9540E}" type="presParOf" srcId="{CA9A79C9-D3EA-4F98-9673-1179A691E521}" destId="{D4C2459B-A2C3-469A-8C16-2FF49CBA7EF9}" srcOrd="0" destOrd="0" presId="urn:microsoft.com/office/officeart/2005/8/layout/hList7"/>
    <dgm:cxn modelId="{80D53071-4EA7-4BD2-B6C1-809921AB5A84}" type="presParOf" srcId="{CA9A79C9-D3EA-4F98-9673-1179A691E521}" destId="{D97EE831-7876-42B0-8B1A-4A62EDCD5084}" srcOrd="1" destOrd="0" presId="urn:microsoft.com/office/officeart/2005/8/layout/hList7"/>
    <dgm:cxn modelId="{4292A1A7-F0BF-4F41-B6D2-10E9DEA9B91D}" type="presParOf" srcId="{CA9A79C9-D3EA-4F98-9673-1179A691E521}" destId="{53618ED5-62D2-44EE-AF6B-BDEDFE856BBE}" srcOrd="2" destOrd="0" presId="urn:microsoft.com/office/officeart/2005/8/layout/hList7"/>
    <dgm:cxn modelId="{B7A6CE43-EA27-4B25-995D-510ED745FB2C}" type="presParOf" srcId="{CA9A79C9-D3EA-4F98-9673-1179A691E521}" destId="{9579B82E-2EBC-4801-BC9A-C691B153CB63}" srcOrd="3" destOrd="0" presId="urn:microsoft.com/office/officeart/2005/8/layout/hList7"/>
    <dgm:cxn modelId="{8BDA5FA8-B72D-4105-A400-3BA841A04EF6}" type="presParOf" srcId="{F2416DFE-A010-4E0F-9640-3DD219A89D45}" destId="{8C4A9F55-99AE-4A99-9952-3563C7F2B2EE}" srcOrd="1" destOrd="0" presId="urn:microsoft.com/office/officeart/2005/8/layout/hList7"/>
    <dgm:cxn modelId="{E2D94761-C481-4467-80CA-1990E78BA0AC}" type="presParOf" srcId="{F2416DFE-A010-4E0F-9640-3DD219A89D45}" destId="{1F9F4F75-76DC-4435-9F18-9FA5ACD80F19}" srcOrd="2" destOrd="0" presId="urn:microsoft.com/office/officeart/2005/8/layout/hList7"/>
    <dgm:cxn modelId="{675129AC-C84D-445D-BA36-F226C282525B}" type="presParOf" srcId="{1F9F4F75-76DC-4435-9F18-9FA5ACD80F19}" destId="{84820F0D-99A6-48F5-82F5-D477797BB4DD}" srcOrd="0" destOrd="0" presId="urn:microsoft.com/office/officeart/2005/8/layout/hList7"/>
    <dgm:cxn modelId="{117A7F8D-9F19-4A9D-A054-B51F26568FBC}" type="presParOf" srcId="{1F9F4F75-76DC-4435-9F18-9FA5ACD80F19}" destId="{3439E3AD-C3EC-4BC3-B199-E77CDFFC8554}" srcOrd="1" destOrd="0" presId="urn:microsoft.com/office/officeart/2005/8/layout/hList7"/>
    <dgm:cxn modelId="{275FDC13-2272-4AC1-9FB4-0DCCD611C5CC}" type="presParOf" srcId="{1F9F4F75-76DC-4435-9F18-9FA5ACD80F19}" destId="{33EEDB86-1528-4368-B61F-FD5970ACE6B7}" srcOrd="2" destOrd="0" presId="urn:microsoft.com/office/officeart/2005/8/layout/hList7"/>
    <dgm:cxn modelId="{B6AFABC4-2AAC-46C7-9DC5-27D64396F8ED}" type="presParOf" srcId="{1F9F4F75-76DC-4435-9F18-9FA5ACD80F19}" destId="{12508C03-4A60-429D-BB07-53ACBEBEDC16}" srcOrd="3" destOrd="0" presId="urn:microsoft.com/office/officeart/2005/8/layout/hList7"/>
    <dgm:cxn modelId="{637D219C-6058-4DEF-BC95-E1D188C1CEA1}" type="presParOf" srcId="{F2416DFE-A010-4E0F-9640-3DD219A89D45}" destId="{07295E1C-34EF-4E3F-A1AE-B8541574BC5F}" srcOrd="3" destOrd="0" presId="urn:microsoft.com/office/officeart/2005/8/layout/hList7"/>
    <dgm:cxn modelId="{74DBF6E6-86C7-41CB-AC7B-B6FEE12A8B95}" type="presParOf" srcId="{F2416DFE-A010-4E0F-9640-3DD219A89D45}" destId="{529F9B0D-BAEF-4A83-AFB1-55528234C79A}" srcOrd="4" destOrd="0" presId="urn:microsoft.com/office/officeart/2005/8/layout/hList7"/>
    <dgm:cxn modelId="{D2C4AACF-0C73-4496-A648-9A21C17DF0E4}" type="presParOf" srcId="{529F9B0D-BAEF-4A83-AFB1-55528234C79A}" destId="{CA02BE4E-9E62-43A0-9C0A-DBB730523876}" srcOrd="0" destOrd="0" presId="urn:microsoft.com/office/officeart/2005/8/layout/hList7"/>
    <dgm:cxn modelId="{B3AF8E47-BCCE-4ADD-B416-E6945A3EB6AE}" type="presParOf" srcId="{529F9B0D-BAEF-4A83-AFB1-55528234C79A}" destId="{5AFD31A6-0B1C-4466-85B5-E02EB0E21C93}" srcOrd="1" destOrd="0" presId="urn:microsoft.com/office/officeart/2005/8/layout/hList7"/>
    <dgm:cxn modelId="{96A0CCE2-4094-4FE2-A83F-A9F9933609EF}" type="presParOf" srcId="{529F9B0D-BAEF-4A83-AFB1-55528234C79A}" destId="{8EA9D6FF-B067-4EBF-8F76-48307B9F5087}" srcOrd="2" destOrd="0" presId="urn:microsoft.com/office/officeart/2005/8/layout/hList7"/>
    <dgm:cxn modelId="{9F31D54F-AE87-44E1-88FB-109743371D6F}" type="presParOf" srcId="{529F9B0D-BAEF-4A83-AFB1-55528234C79A}" destId="{674FC437-A131-4773-9D91-AAA933141E1B}" srcOrd="3" destOrd="0" presId="urn:microsoft.com/office/officeart/2005/8/layout/hList7"/>
    <dgm:cxn modelId="{FBA5359A-AA4E-4E19-BD56-F431776963A0}" type="presParOf" srcId="{F2416DFE-A010-4E0F-9640-3DD219A89D45}" destId="{3245B13C-FC28-452F-B8A3-B9C8A43C145F}" srcOrd="5" destOrd="0" presId="urn:microsoft.com/office/officeart/2005/8/layout/hList7"/>
    <dgm:cxn modelId="{B59026D4-1A75-4AC8-8714-58F663F0C18E}" type="presParOf" srcId="{F2416DFE-A010-4E0F-9640-3DD219A89D45}" destId="{C0BC52B0-58A2-4DE7-A297-D46223F0C405}" srcOrd="6" destOrd="0" presId="urn:microsoft.com/office/officeart/2005/8/layout/hList7"/>
    <dgm:cxn modelId="{3551EF17-7DE0-487F-9BEC-FA436774A443}" type="presParOf" srcId="{C0BC52B0-58A2-4DE7-A297-D46223F0C405}" destId="{3AEB6A52-B72B-4C24-B5FA-358CD54CE9C8}" srcOrd="0" destOrd="0" presId="urn:microsoft.com/office/officeart/2005/8/layout/hList7"/>
    <dgm:cxn modelId="{9A7A0F56-BB3F-4911-BDD4-E3B4424374C7}" type="presParOf" srcId="{C0BC52B0-58A2-4DE7-A297-D46223F0C405}" destId="{956B7FB7-8B72-47DF-832B-CEA0CFB5DF05}" srcOrd="1" destOrd="0" presId="urn:microsoft.com/office/officeart/2005/8/layout/hList7"/>
    <dgm:cxn modelId="{94228B40-62A5-4B32-9F78-ABCBE52912C4}" type="presParOf" srcId="{C0BC52B0-58A2-4DE7-A297-D46223F0C405}" destId="{0575B03B-0373-47D2-8894-7B6DFDF5A1CB}" srcOrd="2" destOrd="0" presId="urn:microsoft.com/office/officeart/2005/8/layout/hList7"/>
    <dgm:cxn modelId="{901E98A2-7915-40C5-80DD-0EB5831C3F2C}" type="presParOf" srcId="{C0BC52B0-58A2-4DE7-A297-D46223F0C405}" destId="{F9E914DD-A1AD-4E8D-B06D-8A99E016174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50CD8-8D2E-E74F-B0D5-7B952826F269}">
      <dsp:nvSpPr>
        <dsp:cNvPr id="0" name=""/>
        <dsp:cNvSpPr/>
      </dsp:nvSpPr>
      <dsp:spPr>
        <a:xfrm rot="16200000">
          <a:off x="747712" y="-747712"/>
          <a:ext cx="1704975" cy="3200400"/>
        </a:xfrm>
        <a:prstGeom prst="round1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mj-lt"/>
              <a:cs typeface="Segoe UI"/>
            </a:rPr>
            <a:t>Intentional and Public</a:t>
          </a:r>
        </a:p>
      </dsp:txBody>
      <dsp:txXfrm rot="5400000">
        <a:off x="0" y="0"/>
        <a:ext cx="3200400" cy="1278731"/>
      </dsp:txXfrm>
    </dsp:sp>
    <dsp:sp modelId="{5A0D2529-0055-5B45-98E6-E432E5C7DF45}">
      <dsp:nvSpPr>
        <dsp:cNvPr id="0" name=""/>
        <dsp:cNvSpPr/>
      </dsp:nvSpPr>
      <dsp:spPr>
        <a:xfrm>
          <a:off x="3200400" y="0"/>
          <a:ext cx="3200400" cy="1704975"/>
        </a:xfrm>
        <a:prstGeom prst="round1Rect">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mj-lt"/>
              <a:cs typeface="Segoe UI"/>
            </a:rPr>
            <a:t>Grounded in Shared Values</a:t>
          </a:r>
        </a:p>
      </dsp:txBody>
      <dsp:txXfrm>
        <a:off x="3200400" y="0"/>
        <a:ext cx="3200400" cy="1278731"/>
      </dsp:txXfrm>
    </dsp:sp>
    <dsp:sp modelId="{91F900D6-E39B-374B-AF10-FFC4B3FF0956}">
      <dsp:nvSpPr>
        <dsp:cNvPr id="0" name=""/>
        <dsp:cNvSpPr/>
      </dsp:nvSpPr>
      <dsp:spPr>
        <a:xfrm rot="10800000">
          <a:off x="0" y="1704975"/>
          <a:ext cx="3200400" cy="1704975"/>
        </a:xfrm>
        <a:prstGeom prst="round1Rect">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mj-lt"/>
              <a:cs typeface="Segoe UI"/>
            </a:rPr>
            <a:t>Mutual Exchange of Skills and Resources</a:t>
          </a:r>
        </a:p>
      </dsp:txBody>
      <dsp:txXfrm rot="10800000">
        <a:off x="0" y="2131218"/>
        <a:ext cx="3200400" cy="1278731"/>
      </dsp:txXfrm>
    </dsp:sp>
    <dsp:sp modelId="{B82032D8-B30F-D247-A2D8-1A4CFB7C30B7}">
      <dsp:nvSpPr>
        <dsp:cNvPr id="0" name=""/>
        <dsp:cNvSpPr/>
      </dsp:nvSpPr>
      <dsp:spPr>
        <a:xfrm rot="5400000">
          <a:off x="3948112" y="957262"/>
          <a:ext cx="1704975" cy="3200400"/>
        </a:xfrm>
        <a:prstGeom prst="round1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mj-lt"/>
              <a:cs typeface="Segoe UI"/>
            </a:rPr>
            <a:t>Result in Growth and Learning</a:t>
          </a:r>
        </a:p>
      </dsp:txBody>
      <dsp:txXfrm rot="-5400000">
        <a:off x="3200400" y="2131218"/>
        <a:ext cx="3200400" cy="1278731"/>
      </dsp:txXfrm>
    </dsp:sp>
    <dsp:sp modelId="{FD4A4432-65C5-CD45-A34A-217815468A5F}">
      <dsp:nvSpPr>
        <dsp:cNvPr id="0" name=""/>
        <dsp:cNvSpPr/>
      </dsp:nvSpPr>
      <dsp:spPr>
        <a:xfrm>
          <a:off x="1515975" y="1278731"/>
          <a:ext cx="3368849" cy="852487"/>
        </a:xfrm>
        <a:prstGeom prst="roundRect">
          <a:avLst/>
        </a:prstGeom>
        <a:solidFill>
          <a:srgbClr val="FF66FF"/>
        </a:solidFill>
        <a:ln>
          <a:noFill/>
        </a:ln>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mj-lt"/>
              <a:cs typeface="Segoe UI"/>
            </a:rPr>
            <a:t>Relationships are...</a:t>
          </a:r>
        </a:p>
      </dsp:txBody>
      <dsp:txXfrm>
        <a:off x="1557590" y="1320346"/>
        <a:ext cx="3285619" cy="769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50CD8-8D2E-E74F-B0D5-7B952826F269}">
      <dsp:nvSpPr>
        <dsp:cNvPr id="0" name=""/>
        <dsp:cNvSpPr/>
      </dsp:nvSpPr>
      <dsp:spPr>
        <a:xfrm rot="16200000">
          <a:off x="694454" y="-694454"/>
          <a:ext cx="1704975" cy="3093884"/>
        </a:xfrm>
        <a:prstGeom prst="round1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mj-lt"/>
              <a:cs typeface="Segoe UI"/>
            </a:rPr>
            <a:t>Casual</a:t>
          </a:r>
        </a:p>
      </dsp:txBody>
      <dsp:txXfrm rot="5400000">
        <a:off x="0" y="0"/>
        <a:ext cx="3093884" cy="1278731"/>
      </dsp:txXfrm>
    </dsp:sp>
    <dsp:sp modelId="{5A0D2529-0055-5B45-98E6-E432E5C7DF45}">
      <dsp:nvSpPr>
        <dsp:cNvPr id="0" name=""/>
        <dsp:cNvSpPr/>
      </dsp:nvSpPr>
      <dsp:spPr>
        <a:xfrm>
          <a:off x="3093884" y="0"/>
          <a:ext cx="3093884" cy="1704975"/>
        </a:xfrm>
        <a:prstGeom prst="round1Rect">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mj-lt"/>
              <a:cs typeface="Segoe UI"/>
            </a:rPr>
            <a:t>Private or Intimate</a:t>
          </a:r>
        </a:p>
      </dsp:txBody>
      <dsp:txXfrm>
        <a:off x="3093884" y="0"/>
        <a:ext cx="3093884" cy="1278731"/>
      </dsp:txXfrm>
    </dsp:sp>
    <dsp:sp modelId="{91F900D6-E39B-374B-AF10-FFC4B3FF0956}">
      <dsp:nvSpPr>
        <dsp:cNvPr id="0" name=""/>
        <dsp:cNvSpPr/>
      </dsp:nvSpPr>
      <dsp:spPr>
        <a:xfrm rot="10800000">
          <a:off x="0" y="1704975"/>
          <a:ext cx="3093884" cy="1704975"/>
        </a:xfrm>
        <a:prstGeom prst="round1Rect">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mj-lt"/>
              <a:cs typeface="Segoe UI"/>
            </a:rPr>
            <a:t>One-sided</a:t>
          </a:r>
        </a:p>
      </dsp:txBody>
      <dsp:txXfrm rot="10800000">
        <a:off x="0" y="2131218"/>
        <a:ext cx="3093884" cy="1278731"/>
      </dsp:txXfrm>
    </dsp:sp>
    <dsp:sp modelId="{B82032D8-B30F-D247-A2D8-1A4CFB7C30B7}">
      <dsp:nvSpPr>
        <dsp:cNvPr id="0" name=""/>
        <dsp:cNvSpPr/>
      </dsp:nvSpPr>
      <dsp:spPr>
        <a:xfrm rot="5400000">
          <a:off x="3788339" y="1010520"/>
          <a:ext cx="1704975" cy="3093884"/>
        </a:xfrm>
        <a:prstGeom prst="round1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mj-lt"/>
              <a:cs typeface="Segoe UI"/>
            </a:rPr>
            <a:t>Purely Transactional</a:t>
          </a:r>
        </a:p>
      </dsp:txBody>
      <dsp:txXfrm rot="-5400000">
        <a:off x="3093885" y="2131218"/>
        <a:ext cx="3093884" cy="1278731"/>
      </dsp:txXfrm>
    </dsp:sp>
    <dsp:sp modelId="{FD4A4432-65C5-CD45-A34A-217815468A5F}">
      <dsp:nvSpPr>
        <dsp:cNvPr id="0" name=""/>
        <dsp:cNvSpPr/>
      </dsp:nvSpPr>
      <dsp:spPr>
        <a:xfrm>
          <a:off x="1091961" y="1278731"/>
          <a:ext cx="4003845" cy="852487"/>
        </a:xfrm>
        <a:prstGeom prst="roundRect">
          <a:avLst/>
        </a:prstGeom>
        <a:solidFill>
          <a:srgbClr val="FF66FF"/>
        </a:solidFill>
        <a:ln>
          <a:noFill/>
        </a:ln>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mj-lt"/>
              <a:cs typeface="Segoe UI"/>
            </a:rPr>
            <a:t>Relationships are NOT...</a:t>
          </a:r>
        </a:p>
      </dsp:txBody>
      <dsp:txXfrm>
        <a:off x="1133576" y="1320346"/>
        <a:ext cx="3920615" cy="769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2459B-A2C3-469A-8C16-2FF49CBA7EF9}">
      <dsp:nvSpPr>
        <dsp:cNvPr id="0" name=""/>
        <dsp:cNvSpPr/>
      </dsp:nvSpPr>
      <dsp:spPr>
        <a:xfrm>
          <a:off x="1721" y="0"/>
          <a:ext cx="1804569" cy="3033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Care</a:t>
          </a:r>
          <a:r>
            <a:rPr lang="en-US" sz="2100" kern="1200" baseline="0" dirty="0"/>
            <a:t> Transitions</a:t>
          </a:r>
          <a:endParaRPr lang="en-US" sz="2100" kern="1200" dirty="0"/>
        </a:p>
      </dsp:txBody>
      <dsp:txXfrm>
        <a:off x="1721" y="1213239"/>
        <a:ext cx="1804569" cy="1213239"/>
      </dsp:txXfrm>
    </dsp:sp>
    <dsp:sp modelId="{9579B82E-2EBC-4801-BC9A-C691B153CB63}">
      <dsp:nvSpPr>
        <dsp:cNvPr id="0" name=""/>
        <dsp:cNvSpPr/>
      </dsp:nvSpPr>
      <dsp:spPr>
        <a:xfrm>
          <a:off x="398995" y="201903"/>
          <a:ext cx="1010021" cy="1010021"/>
        </a:xfrm>
        <a:prstGeom prst="ellipse">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820F0D-99A6-48F5-82F5-D477797BB4DD}">
      <dsp:nvSpPr>
        <dsp:cNvPr id="0" name=""/>
        <dsp:cNvSpPr/>
      </dsp:nvSpPr>
      <dsp:spPr>
        <a:xfrm>
          <a:off x="1860428" y="0"/>
          <a:ext cx="1804569" cy="3033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ts val="0"/>
            </a:spcAft>
          </a:pPr>
          <a:r>
            <a:rPr lang="en-US" sz="2100" kern="1200" dirty="0"/>
            <a:t>Patient </a:t>
          </a:r>
        </a:p>
        <a:p>
          <a:pPr lvl="0" algn="ctr" defTabSz="933450">
            <a:lnSpc>
              <a:spcPct val="90000"/>
            </a:lnSpc>
            <a:spcBef>
              <a:spcPct val="0"/>
            </a:spcBef>
            <a:spcAft>
              <a:spcPct val="35000"/>
            </a:spcAft>
          </a:pPr>
          <a:r>
            <a:rPr lang="en-US" sz="2100" kern="1200" dirty="0"/>
            <a:t>Safety</a:t>
          </a:r>
        </a:p>
      </dsp:txBody>
      <dsp:txXfrm>
        <a:off x="1860428" y="1213239"/>
        <a:ext cx="1804569" cy="1213239"/>
      </dsp:txXfrm>
    </dsp:sp>
    <dsp:sp modelId="{12508C03-4A60-429D-BB07-53ACBEBEDC16}">
      <dsp:nvSpPr>
        <dsp:cNvPr id="0" name=""/>
        <dsp:cNvSpPr/>
      </dsp:nvSpPr>
      <dsp:spPr>
        <a:xfrm>
          <a:off x="2257702" y="181985"/>
          <a:ext cx="1010021" cy="101002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2BE4E-9E62-43A0-9C0A-DBB730523876}">
      <dsp:nvSpPr>
        <dsp:cNvPr id="0" name=""/>
        <dsp:cNvSpPr/>
      </dsp:nvSpPr>
      <dsp:spPr>
        <a:xfrm>
          <a:off x="3719135" y="0"/>
          <a:ext cx="1804569" cy="3033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Chronic Disease Self-Management</a:t>
          </a:r>
        </a:p>
      </dsp:txBody>
      <dsp:txXfrm>
        <a:off x="3719135" y="1213239"/>
        <a:ext cx="1804569" cy="1213239"/>
      </dsp:txXfrm>
    </dsp:sp>
    <dsp:sp modelId="{674FC437-A131-4773-9D91-AAA933141E1B}">
      <dsp:nvSpPr>
        <dsp:cNvPr id="0" name=""/>
        <dsp:cNvSpPr/>
      </dsp:nvSpPr>
      <dsp:spPr>
        <a:xfrm>
          <a:off x="4116409" y="181985"/>
          <a:ext cx="1010021" cy="101002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B6A52-B72B-4C24-B5FA-358CD54CE9C8}">
      <dsp:nvSpPr>
        <dsp:cNvPr id="0" name=""/>
        <dsp:cNvSpPr/>
      </dsp:nvSpPr>
      <dsp:spPr>
        <a:xfrm>
          <a:off x="5577842" y="0"/>
          <a:ext cx="1804569" cy="3033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 Opioids &amp; Behavioral Health</a:t>
          </a:r>
        </a:p>
      </dsp:txBody>
      <dsp:txXfrm>
        <a:off x="5577842" y="1213239"/>
        <a:ext cx="1804569" cy="1213239"/>
      </dsp:txXfrm>
    </dsp:sp>
    <dsp:sp modelId="{F9E914DD-A1AD-4E8D-B06D-8A99E0161744}">
      <dsp:nvSpPr>
        <dsp:cNvPr id="0" name=""/>
        <dsp:cNvSpPr/>
      </dsp:nvSpPr>
      <dsp:spPr>
        <a:xfrm>
          <a:off x="5975116" y="181985"/>
          <a:ext cx="1010021" cy="101002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5CCEE7-A404-450B-9243-3B9C7FC31C33}">
      <dsp:nvSpPr>
        <dsp:cNvPr id="0" name=""/>
        <dsp:cNvSpPr/>
      </dsp:nvSpPr>
      <dsp:spPr>
        <a:xfrm>
          <a:off x="295365" y="2426479"/>
          <a:ext cx="6793403" cy="45496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9BD578-0717-48D3-A035-EC3C8282C2DB}" type="datetime1">
              <a:rPr lang="en-US" smtClean="0"/>
              <a:t>11/14/2019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6650" y="427038"/>
            <a:ext cx="2044700" cy="1149350"/>
          </a:xfrm>
          <a:prstGeom prst="rect">
            <a:avLst/>
          </a:prstGeom>
          <a:noFill/>
          <a:ln w="12700">
            <a:solidFill>
              <a:prstClr val="black"/>
            </a:solidFill>
          </a:ln>
        </p:spPr>
      </p:sp>
      <p:sp>
        <p:nvSpPr>
          <p:cNvPr id="3" name="Notes Placeholder 2"/>
          <p:cNvSpPr>
            <a:spLocks noGrp="1"/>
          </p:cNvSpPr>
          <p:nvPr>
            <p:ph type="body" idx="1"/>
          </p:nvPr>
        </p:nvSpPr>
        <p:spPr>
          <a:xfrm>
            <a:off x="685800" y="1641475"/>
            <a:ext cx="5486400" cy="13430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You are all strong leaders with very different leadership styles that have been developed and perfected over the years.</a:t>
            </a:r>
            <a:r>
              <a:rPr lang="en-US" baseline="0" dirty="0"/>
              <a:t>   Coalition leadership requires a different set of skills.  We will require these skills as we continue to expand and develop our community.</a:t>
            </a:r>
            <a:endParaRPr lang="en-US" dirty="0"/>
          </a:p>
          <a:p>
            <a:endParaRPr lang="en-US" dirty="0"/>
          </a:p>
        </p:txBody>
      </p:sp>
    </p:spTree>
    <p:extLst>
      <p:ext uri="{BB962C8B-B14F-4D97-AF65-F5344CB8AC3E}">
        <p14:creationId xmlns:p14="http://schemas.microsoft.com/office/powerpoint/2010/main" val="358806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your group trying to accomplish those goals? These questions really help a group get to the heart of the matter. A narrative engaging partners can shed a light on the WHYs</a:t>
            </a:r>
            <a:r>
              <a:rPr lang="en-US" baseline="0" dirty="0"/>
              <a:t> but some great conversations occur with this section. Once you have the WHYs clear – everyone is clear….</a:t>
            </a:r>
          </a:p>
          <a:p>
            <a:r>
              <a:rPr lang="en-US" baseline="0" dirty="0"/>
              <a:t>The last part is the time.</a:t>
            </a:r>
            <a:endParaRPr lang="en-US" dirty="0"/>
          </a:p>
        </p:txBody>
      </p:sp>
      <p:sp>
        <p:nvSpPr>
          <p:cNvPr id="4" name="Slide Number Placeholder 3"/>
          <p:cNvSpPr>
            <a:spLocks noGrp="1"/>
          </p:cNvSpPr>
          <p:nvPr>
            <p:ph type="sldNum" sz="quarter" idx="10"/>
          </p:nvPr>
        </p:nvSpPr>
        <p:spPr/>
        <p:txBody>
          <a:bodyPr/>
          <a:lstStyle/>
          <a:p>
            <a:pPr>
              <a:defRPr/>
            </a:pPr>
            <a:fld id="{8B9E5577-F27D-4A54-9A25-B0243DECD688}" type="slidenum">
              <a:rPr lang="en-US" smtClean="0"/>
              <a:pPr>
                <a:defRPr/>
              </a:pPr>
              <a:t>17</a:t>
            </a:fld>
            <a:endParaRPr lang="en-US" dirty="0"/>
          </a:p>
        </p:txBody>
      </p:sp>
    </p:spTree>
    <p:extLst>
      <p:ext uri="{BB962C8B-B14F-4D97-AF65-F5344CB8AC3E}">
        <p14:creationId xmlns:p14="http://schemas.microsoft.com/office/powerpoint/2010/main" val="35444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want to encourage you all to create a tight organizing sentence for your task/team by our next meeting.</a:t>
            </a:r>
            <a:endParaRPr lang="en-US" dirty="0"/>
          </a:p>
        </p:txBody>
      </p:sp>
      <p:sp>
        <p:nvSpPr>
          <p:cNvPr id="4" name="Slide Number Placeholder 3"/>
          <p:cNvSpPr>
            <a:spLocks noGrp="1"/>
          </p:cNvSpPr>
          <p:nvPr>
            <p:ph type="sldNum" sz="quarter" idx="10"/>
          </p:nvPr>
        </p:nvSpPr>
        <p:spPr/>
        <p:txBody>
          <a:bodyPr/>
          <a:lstStyle/>
          <a:p>
            <a:pPr>
              <a:defRPr/>
            </a:pPr>
            <a:fld id="{8B9E5577-F27D-4A54-9A25-B0243DECD688}" type="slidenum">
              <a:rPr lang="en-US" smtClean="0"/>
              <a:pPr>
                <a:defRPr/>
              </a:pPr>
              <a:t>18</a:t>
            </a:fld>
            <a:endParaRPr lang="en-US" dirty="0"/>
          </a:p>
        </p:txBody>
      </p:sp>
    </p:spTree>
    <p:extLst>
      <p:ext uri="{BB962C8B-B14F-4D97-AF65-F5344CB8AC3E}">
        <p14:creationId xmlns:p14="http://schemas.microsoft.com/office/powerpoint/2010/main" val="371380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want to encourage you all to create a tight organizing sentence for your task/team by our next meeting.</a:t>
            </a:r>
            <a:endParaRPr lang="en-US" dirty="0"/>
          </a:p>
        </p:txBody>
      </p:sp>
      <p:sp>
        <p:nvSpPr>
          <p:cNvPr id="4" name="Slide Number Placeholder 3"/>
          <p:cNvSpPr>
            <a:spLocks noGrp="1"/>
          </p:cNvSpPr>
          <p:nvPr>
            <p:ph type="sldNum" sz="quarter" idx="10"/>
          </p:nvPr>
        </p:nvSpPr>
        <p:spPr/>
        <p:txBody>
          <a:bodyPr/>
          <a:lstStyle/>
          <a:p>
            <a:pPr>
              <a:defRPr/>
            </a:pPr>
            <a:fld id="{8B9E5577-F27D-4A54-9A25-B0243DECD688}" type="slidenum">
              <a:rPr lang="en-US" smtClean="0"/>
              <a:pPr>
                <a:defRPr/>
              </a:pPr>
              <a:t>20</a:t>
            </a:fld>
            <a:endParaRPr lang="en-US" dirty="0"/>
          </a:p>
        </p:txBody>
      </p:sp>
    </p:spTree>
    <p:extLst>
      <p:ext uri="{BB962C8B-B14F-4D97-AF65-F5344CB8AC3E}">
        <p14:creationId xmlns:p14="http://schemas.microsoft.com/office/powerpoint/2010/main" val="207621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i="0" u="none" strike="noStrike" kern="1200" baseline="0" dirty="0">
                <a:solidFill>
                  <a:schemeClr val="tx1"/>
                </a:solidFill>
                <a:latin typeface="+mn-lt"/>
                <a:ea typeface="+mn-ea"/>
                <a:cs typeface="+mn-cs"/>
              </a:rPr>
              <a:t>Engaging Networks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challenge facing coalitions or groups is engaging a certain threshold of people to generate collective impact. At the same time, people come with different amounts of power and resources. This imbalance of power can lead to conflict, competition, opposition – and, worse, a lack of commitment to work together. A second challenge is a conventional mental model in which stakeholders “solve a problem” by “bringing in” outside resources. This approach is unsustainable once outside interests change and resources disappear. A third challenge is leaders who could be lacking collaboration skills. </a:t>
            </a:r>
          </a:p>
          <a:p>
            <a:r>
              <a:rPr lang="en-US" sz="1200" b="0" i="0" u="none" strike="noStrike" kern="1200" baseline="0" dirty="0">
                <a:solidFill>
                  <a:schemeClr val="tx1"/>
                </a:solidFill>
                <a:latin typeface="+mn-lt"/>
                <a:ea typeface="+mn-ea"/>
                <a:cs typeface="+mn-cs"/>
              </a:rPr>
              <a:t>To overcome these challenges, it is important for we to coproduce strategies with stakeholders that: </a:t>
            </a:r>
          </a:p>
          <a:p>
            <a:r>
              <a:rPr lang="en-US" sz="1200" b="0" i="0" u="none" strike="noStrike" kern="1200" baseline="0" dirty="0">
                <a:solidFill>
                  <a:schemeClr val="tx1"/>
                </a:solidFill>
                <a:latin typeface="+mn-lt"/>
                <a:ea typeface="+mn-ea"/>
                <a:cs typeface="+mn-cs"/>
              </a:rPr>
              <a:t>• Recognize people as assets; </a:t>
            </a:r>
          </a:p>
          <a:p>
            <a:r>
              <a:rPr lang="en-US" sz="1200" b="0" i="0" u="none" strike="noStrike" kern="1200" baseline="0" dirty="0">
                <a:solidFill>
                  <a:schemeClr val="tx1"/>
                </a:solidFill>
                <a:latin typeface="+mn-lt"/>
                <a:ea typeface="+mn-ea"/>
                <a:cs typeface="+mn-cs"/>
              </a:rPr>
              <a:t>• Build on people’s existing skills and resources; </a:t>
            </a:r>
          </a:p>
          <a:p>
            <a:r>
              <a:rPr lang="en-US" sz="1200" b="0" i="0" u="none" strike="noStrike" kern="1200" baseline="0" dirty="0">
                <a:solidFill>
                  <a:schemeClr val="tx1"/>
                </a:solidFill>
                <a:latin typeface="+mn-lt"/>
                <a:ea typeface="+mn-ea"/>
                <a:cs typeface="+mn-cs"/>
              </a:rPr>
              <a:t>• Build strong and supportive social networks; and </a:t>
            </a:r>
          </a:p>
          <a:p>
            <a:r>
              <a:rPr lang="en-US" sz="1200" b="0" i="0" u="none" strike="noStrike" kern="1200" baseline="0" dirty="0">
                <a:solidFill>
                  <a:schemeClr val="tx1"/>
                </a:solidFill>
                <a:latin typeface="+mn-lt"/>
                <a:ea typeface="+mn-ea"/>
                <a:cs typeface="+mn-cs"/>
              </a:rPr>
              <a:t>• Promote trust by breaking down the divisions between service providers and service users.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do so, QIOs can map actors, assets, and power and develop a network-building strategy that enables them to recruit collaborative leaders, align resources, and exercise influence. </a:t>
            </a:r>
            <a:endParaRPr lang="en-US" dirty="0"/>
          </a:p>
        </p:txBody>
      </p:sp>
      <p:sp>
        <p:nvSpPr>
          <p:cNvPr id="4" name="Slide Number Placeholder 3"/>
          <p:cNvSpPr>
            <a:spLocks noGrp="1"/>
          </p:cNvSpPr>
          <p:nvPr>
            <p:ph type="sldNum" sz="quarter" idx="10"/>
          </p:nvPr>
        </p:nvSpPr>
        <p:spPr/>
        <p:txBody>
          <a:bodyPr/>
          <a:lstStyle/>
          <a:p>
            <a:pPr>
              <a:defRPr/>
            </a:pPr>
            <a:fld id="{8B9E5577-F27D-4A54-9A25-B0243DECD688}" type="slidenum">
              <a:rPr lang="en-US" smtClean="0"/>
              <a:pPr>
                <a:defRPr/>
              </a:pPr>
              <a:t>21</a:t>
            </a:fld>
            <a:endParaRPr lang="en-US" dirty="0"/>
          </a:p>
        </p:txBody>
      </p:sp>
    </p:spTree>
    <p:extLst>
      <p:ext uri="{BB962C8B-B14F-4D97-AF65-F5344CB8AC3E}">
        <p14:creationId xmlns:p14="http://schemas.microsoft.com/office/powerpoint/2010/main" val="243256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a:t>
            </a:r>
            <a:r>
              <a:rPr lang="en-US" baseline="0" dirty="0"/>
              <a:t> possible map by name</a:t>
            </a:r>
          </a:p>
          <a:p>
            <a:r>
              <a:rPr lang="en-US" sz="1200" b="1" kern="1200" dirty="0">
                <a:solidFill>
                  <a:schemeClr val="tx1"/>
                </a:solidFill>
                <a:effectLst/>
                <a:latin typeface="+mn-lt"/>
                <a:ea typeface="+mn-ea"/>
                <a:cs typeface="+mn-cs"/>
              </a:rPr>
              <a:t>Actors &amp; assets are not static</a:t>
            </a:r>
            <a:r>
              <a:rPr lang="en-US" sz="1200" kern="1200" dirty="0">
                <a:solidFill>
                  <a:schemeClr val="tx1"/>
                </a:solidFill>
                <a:effectLst/>
                <a:latin typeface="+mn-lt"/>
                <a:ea typeface="+mn-ea"/>
                <a:cs typeface="+mn-cs"/>
              </a:rPr>
              <a:t>.  You and your team can start mapping at any time, but it is important to come back together – for example, after you have engaged in a round of one-to-one meetings – to re-map your actors.  Early one-to-one meetings will offer clues about who may be good prospects for leadership roles; or who might be members of more than one group – because, for example, it is possible for opposition to come from within our constituency.  And it’s also important to keep track of who else is out there that you haven’t yet mapped.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22</a:t>
            </a:fld>
            <a:endParaRPr lang="en-US"/>
          </a:p>
        </p:txBody>
      </p:sp>
    </p:spTree>
    <p:extLst>
      <p:ext uri="{BB962C8B-B14F-4D97-AF65-F5344CB8AC3E}">
        <p14:creationId xmlns:p14="http://schemas.microsoft.com/office/powerpoint/2010/main" val="381642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970" indent="-37473779">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91" eaLnBrk="0" fontAlgn="base" hangingPunct="0">
              <a:spcBef>
                <a:spcPct val="0"/>
              </a:spcBef>
              <a:spcAft>
                <a:spcPct val="0"/>
              </a:spcAft>
              <a:defRPr sz="2400">
                <a:solidFill>
                  <a:schemeClr val="tx1"/>
                </a:solidFill>
                <a:latin typeface="Arial" charset="0"/>
                <a:ea typeface="MS PGothic" charset="0"/>
                <a:cs typeface="MS PGothic" charset="0"/>
              </a:defRPr>
            </a:lvl6pPr>
            <a:lvl7pPr marL="914381" eaLnBrk="0" fontAlgn="base" hangingPunct="0">
              <a:spcBef>
                <a:spcPct val="0"/>
              </a:spcBef>
              <a:spcAft>
                <a:spcPct val="0"/>
              </a:spcAft>
              <a:defRPr sz="2400">
                <a:solidFill>
                  <a:schemeClr val="tx1"/>
                </a:solidFill>
                <a:latin typeface="Arial" charset="0"/>
                <a:ea typeface="MS PGothic" charset="0"/>
                <a:cs typeface="MS PGothic" charset="0"/>
              </a:defRPr>
            </a:lvl7pPr>
            <a:lvl8pPr marL="1371573" eaLnBrk="0" fontAlgn="base" hangingPunct="0">
              <a:spcBef>
                <a:spcPct val="0"/>
              </a:spcBef>
              <a:spcAft>
                <a:spcPct val="0"/>
              </a:spcAft>
              <a:defRPr sz="2400">
                <a:solidFill>
                  <a:schemeClr val="tx1"/>
                </a:solidFill>
                <a:latin typeface="Arial" charset="0"/>
                <a:ea typeface="MS PGothic" charset="0"/>
                <a:cs typeface="MS PGothic" charset="0"/>
              </a:defRPr>
            </a:lvl8pPr>
            <a:lvl9pPr marL="182876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978A977-0692-D141-8BE1-AAD74E275612}" type="slidenum">
              <a:rPr lang="en-US" sz="1200"/>
              <a:pPr/>
              <a:t>23</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baseline="0" dirty="0">
                <a:ea typeface="+mn-ea"/>
                <a:cs typeface="+mn-cs"/>
              </a:rPr>
              <a:t>This mapping process is something that needs to be revisited at several key points along the way of your organizing project.  After you have engaged in an initial round of 1:1 meetings, you may note some shifts in your map—re-mapping your actors is an important team activity.</a:t>
            </a:r>
            <a:endParaRPr lang="en-US" dirty="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Arial" charset="0"/>
              </a:rPr>
              <a:t>Relationships enable you to build capacity:</a:t>
            </a:r>
          </a:p>
          <a:p>
            <a:pPr>
              <a:spcBef>
                <a:spcPct val="0"/>
              </a:spcBef>
            </a:pPr>
            <a:r>
              <a:rPr lang="en-US" dirty="0">
                <a:latin typeface="Arial" charset="0"/>
              </a:rPr>
              <a:t>First by distributing the work through the recruitment and development of a leadership team Then by building a community that shares your values and is willing to act collectively to help achieve your shared purpose</a:t>
            </a:r>
          </a:p>
          <a:p>
            <a:pPr>
              <a:spcBef>
                <a:spcPct val="0"/>
              </a:spcBef>
            </a:pPr>
            <a:r>
              <a:rPr lang="en-US" dirty="0">
                <a:latin typeface="Arial" charset="0"/>
              </a:rPr>
              <a:t>And then by creating the POWER you need to make the change that you want. </a:t>
            </a:r>
          </a:p>
          <a:p>
            <a:pPr>
              <a:spcBef>
                <a:spcPct val="0"/>
              </a:spcBef>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26</a:t>
            </a:fld>
            <a:endParaRPr lang="en-US"/>
          </a:p>
        </p:txBody>
      </p:sp>
    </p:spTree>
    <p:extLst>
      <p:ext uri="{BB962C8B-B14F-4D97-AF65-F5344CB8AC3E}">
        <p14:creationId xmlns:p14="http://schemas.microsoft.com/office/powerpoint/2010/main" val="292985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B50209A-52DD-4026-AD16-AC9FE2C1C671}" type="slidenum">
              <a:rPr lang="en-GB">
                <a:latin typeface="Arial" pitchFamily="34" charset="0"/>
                <a:ea typeface="MS PGothic" pitchFamily="34" charset="-128"/>
              </a:rPr>
              <a:pPr/>
              <a:t>27</a:t>
            </a:fld>
            <a:endParaRPr lang="en-GB">
              <a:latin typeface="Arial" pitchFamily="34" charset="0"/>
              <a:ea typeface="MS PGothic"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normAutofit fontScale="25000" lnSpcReduction="20000"/>
          </a:bodyPr>
          <a:lstStyle/>
          <a:p>
            <a:r>
              <a:rPr lang="en-GB" sz="1200" kern="1200" dirty="0">
                <a:solidFill>
                  <a:schemeClr val="tx1"/>
                </a:solidFill>
                <a:effectLst/>
                <a:latin typeface="+mn-lt"/>
                <a:ea typeface="+mn-ea"/>
                <a:cs typeface="+mn-cs"/>
              </a:rPr>
              <a:t>A relationship is intentional and are cultivated in a public setting.  They involve on-going attention and work.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stated before, relationships emerge from a sense of shared values.   We identify the values that we share by learning each other’s</a:t>
            </a:r>
            <a:r>
              <a:rPr lang="en-GB" sz="1200" kern="1200" baseline="0" dirty="0">
                <a:solidFill>
                  <a:schemeClr val="tx1"/>
                </a:solidFill>
                <a:effectLst/>
                <a:latin typeface="+mn-lt"/>
                <a:ea typeface="+mn-ea"/>
                <a:cs typeface="+mn-cs"/>
              </a:rPr>
              <a:t> stories</a:t>
            </a:r>
            <a:r>
              <a:rPr lang="en-GB" sz="1200" kern="1200" dirty="0">
                <a:solidFill>
                  <a:schemeClr val="tx1"/>
                </a:solidFill>
                <a:effectLst/>
                <a:latin typeface="+mn-lt"/>
                <a:ea typeface="+mn-ea"/>
                <a:cs typeface="+mn-cs"/>
              </a:rPr>
              <a:t>. The key to eliciting values is asking “why” questions – about what motivates us.  That means that we have to get to know one another – to understand who another person is, and let them see who we are.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just our quality improvement agenda, but why it counts and why it matters.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 </a:t>
            </a:r>
            <a:endParaRPr lang="en-GB" sz="1400" baseline="0"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B50209A-52DD-4026-AD16-AC9FE2C1C671}" type="slidenum">
              <a:rPr lang="en-GB">
                <a:latin typeface="Arial" pitchFamily="34" charset="0"/>
                <a:ea typeface="MS PGothic" pitchFamily="34" charset="-128"/>
              </a:rPr>
              <a:pPr/>
              <a:t>28</a:t>
            </a:fld>
            <a:endParaRPr lang="en-GB">
              <a:latin typeface="Arial" pitchFamily="34" charset="0"/>
              <a:ea typeface="MS PGothic"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normAutofit fontScale="2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we are talking about relationships in the organizing context, we are careful to distinguish that we are not talking about the</a:t>
            </a:r>
            <a:r>
              <a:rPr lang="en-GB" sz="1200" kern="1200" baseline="0" dirty="0">
                <a:solidFill>
                  <a:schemeClr val="tx1"/>
                </a:solidFill>
                <a:effectLst/>
                <a:latin typeface="+mn-lt"/>
                <a:ea typeface="+mn-ea"/>
                <a:cs typeface="+mn-cs"/>
              </a:rPr>
              <a:t> personal</a:t>
            </a:r>
            <a:r>
              <a:rPr lang="en-GB" sz="1200" kern="1200" dirty="0">
                <a:solidFill>
                  <a:schemeClr val="tx1"/>
                </a:solidFill>
                <a:effectLst/>
                <a:latin typeface="+mn-lt"/>
                <a:ea typeface="+mn-ea"/>
                <a:cs typeface="+mn-cs"/>
              </a:rPr>
              <a:t>, private relationships that are our everyday lives.  Nor are we encouraging you to form relationships that are merely </a:t>
            </a:r>
            <a:r>
              <a:rPr lang="en-GB" sz="1200" u="sng" kern="1200" dirty="0">
                <a:solidFill>
                  <a:schemeClr val="tx1"/>
                </a:solidFill>
                <a:effectLst/>
                <a:latin typeface="+mn-lt"/>
                <a:ea typeface="+mn-ea"/>
                <a:cs typeface="+mn-cs"/>
              </a:rPr>
              <a:t>transactional</a:t>
            </a:r>
            <a:r>
              <a:rPr lang="en-GB" sz="1200" kern="1200" dirty="0">
                <a:solidFill>
                  <a:schemeClr val="tx1"/>
                </a:solidFill>
                <a:effectLst/>
                <a:latin typeface="+mn-lt"/>
                <a:ea typeface="+mn-ea"/>
                <a:cs typeface="+mn-cs"/>
              </a:rPr>
              <a:t> or one-sided.  </a:t>
            </a:r>
            <a:endParaRPr lang="en-GB" sz="1400" baseline="0"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80000"/>
              </a:lnSpc>
              <a:spcBef>
                <a:spcPct val="0"/>
              </a:spcBef>
            </a:pPr>
            <a:r>
              <a:rPr lang="en-GB" sz="1200" b="1" dirty="0">
                <a:latin typeface="Arial" charset="0"/>
              </a:rPr>
              <a:t>Commitment</a:t>
            </a:r>
            <a:r>
              <a:rPr lang="en-GB" sz="1200" dirty="0">
                <a:latin typeface="Arial" charset="0"/>
              </a:rPr>
              <a:t>—We put this front</a:t>
            </a:r>
            <a:r>
              <a:rPr lang="en-GB" sz="1200" baseline="0" dirty="0">
                <a:latin typeface="Arial" charset="0"/>
              </a:rPr>
              <a:t> and </a:t>
            </a:r>
            <a:r>
              <a:rPr lang="en-GB" sz="1200" baseline="0" dirty="0" err="1">
                <a:latin typeface="Arial" charset="0"/>
              </a:rPr>
              <a:t>center</a:t>
            </a:r>
            <a:r>
              <a:rPr lang="en-GB" sz="1200" baseline="0" dirty="0">
                <a:latin typeface="Arial" charset="0"/>
              </a:rPr>
              <a:t>. I</a:t>
            </a:r>
            <a:r>
              <a:rPr lang="en-GB" sz="1200" dirty="0">
                <a:latin typeface="Arial" charset="0"/>
              </a:rPr>
              <a:t>t is a resources that keeps on growing—as the commitment grows—the relationship itself becomes an interest and resource.  As the relationship grows so does our capacity—as we agree to pool our resources.</a:t>
            </a:r>
          </a:p>
          <a:p>
            <a:pPr>
              <a:lnSpc>
                <a:spcPct val="80000"/>
              </a:lnSpc>
              <a:spcBef>
                <a:spcPct val="0"/>
              </a:spcBef>
            </a:pPr>
            <a:endParaRPr lang="en-GB" sz="1200" dirty="0">
              <a:latin typeface="Arial" charset="0"/>
            </a:endParaRPr>
          </a:p>
          <a:p>
            <a:pPr>
              <a:lnSpc>
                <a:spcPct val="80000"/>
              </a:lnSpc>
              <a:spcBef>
                <a:spcPct val="0"/>
              </a:spcBef>
            </a:pPr>
            <a:r>
              <a:rPr lang="en-GB" sz="1200" dirty="0">
                <a:latin typeface="Arial" charset="0"/>
              </a:rPr>
              <a:t>The relationship is always a work in progress and needs to be maintained but if it is established based upon a firm foundation of interests, values and commitments, it can be a resource that grows with time. </a:t>
            </a:r>
          </a:p>
          <a:p>
            <a:pPr>
              <a:lnSpc>
                <a:spcPct val="80000"/>
              </a:lnSpc>
              <a:spcBef>
                <a:spcPct val="0"/>
              </a:spcBef>
            </a:pPr>
            <a:endParaRPr lang="en-GB" sz="1200" dirty="0">
              <a:latin typeface="Arial" charset="0"/>
            </a:endParaRPr>
          </a:p>
          <a:p>
            <a:pPr>
              <a:lnSpc>
                <a:spcPct val="80000"/>
              </a:lnSpc>
              <a:spcBef>
                <a:spcPct val="0"/>
              </a:spcBef>
            </a:pPr>
            <a:r>
              <a:rPr lang="en-GB" sz="1200" dirty="0">
                <a:latin typeface="Arial" charset="0"/>
              </a:rPr>
              <a:t>An</a:t>
            </a:r>
            <a:r>
              <a:rPr lang="en-GB" sz="1200" baseline="0" dirty="0">
                <a:latin typeface="Arial" charset="0"/>
              </a:rPr>
              <a:t> example of this is the relationship and commitment that Betsy Archer and I share. Through our work, we have identified common goals such as HAI reduction and creating a safe environment for patients. We have very similar values and interests both professionally and personally. My clinical background is a resource and Betsy's ability to convene hospital leaders is a resource for me. Our relationship has now elevated to the point that the relationship itself is the resource.</a:t>
            </a:r>
            <a:endParaRPr lang="en-GB" sz="1200" dirty="0">
              <a:latin typeface="Arial" charset="0"/>
            </a:endParaRPr>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29</a:t>
            </a:fld>
            <a:endParaRPr lang="en-US"/>
          </a:p>
        </p:txBody>
      </p:sp>
    </p:spTree>
    <p:extLst>
      <p:ext uri="{BB962C8B-B14F-4D97-AF65-F5344CB8AC3E}">
        <p14:creationId xmlns:p14="http://schemas.microsoft.com/office/powerpoint/2010/main" val="425448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As a coalition, we’ve taken these steps as we continue to move forward...</a:t>
            </a:r>
          </a:p>
          <a:p>
            <a:r>
              <a:rPr lang="en-US" dirty="0"/>
              <a:t>When</a:t>
            </a:r>
            <a:r>
              <a:rPr lang="en-US" baseline="0" dirty="0"/>
              <a:t> you combine the power of the right people coming together to address the challenge, you have the ingredients you need for success.</a:t>
            </a:r>
            <a:endParaRPr lang="en-US" dirty="0"/>
          </a:p>
        </p:txBody>
      </p:sp>
      <p:sp>
        <p:nvSpPr>
          <p:cNvPr id="4" name="Slide Number Placeholder 3"/>
          <p:cNvSpPr>
            <a:spLocks noGrp="1"/>
          </p:cNvSpPr>
          <p:nvPr>
            <p:ph type="sldNum" sz="quarter" idx="10"/>
          </p:nvPr>
        </p:nvSpPr>
        <p:spPr/>
        <p:txBody>
          <a:bodyPr/>
          <a:lstStyle/>
          <a:p>
            <a:fld id="{567F2256-477D-3E45-8A30-D971322D5DB5}" type="slidenum">
              <a:rPr lang="en-US" smtClean="0"/>
              <a:t>8</a:t>
            </a:fld>
            <a:endParaRPr lang="en-US" dirty="0"/>
          </a:p>
        </p:txBody>
      </p:sp>
    </p:spTree>
    <p:extLst>
      <p:ext uri="{BB962C8B-B14F-4D97-AF65-F5344CB8AC3E}">
        <p14:creationId xmlns:p14="http://schemas.microsoft.com/office/powerpoint/2010/main" val="413840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GB" sz="1200" b="1" kern="1200" dirty="0">
                <a:solidFill>
                  <a:schemeClr val="tx1"/>
                </a:solidFill>
                <a:effectLst/>
                <a:latin typeface="+mn-lt"/>
                <a:ea typeface="+mn-ea"/>
                <a:cs typeface="+mn-cs"/>
              </a:rPr>
              <a:t>As a reminder, we are talking about commitment – not compliance.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Goal we aspire to “the dream” vs. minimum standards   (stretch vs. contract)</a:t>
            </a:r>
            <a:endParaRPr lang="en-US" sz="1200" kern="1200" dirty="0">
              <a:solidFill>
                <a:schemeClr val="tx1"/>
              </a:solidFill>
              <a:effectLst/>
              <a:latin typeface="+mn-lt"/>
              <a:ea typeface="+mn-ea"/>
              <a:cs typeface="+mn-cs"/>
            </a:endParaRPr>
          </a:p>
          <a:p>
            <a:r>
              <a:rPr lang="en-GB" dirty="0"/>
              <a:t>Common purpose not regulatory requirement</a:t>
            </a:r>
          </a:p>
          <a:p>
            <a:r>
              <a:rPr lang="en-GB" dirty="0"/>
              <a:t>Relational</a:t>
            </a:r>
            <a:r>
              <a:rPr lang="en-GB" baseline="0" dirty="0"/>
              <a:t> commitment not organizational accountability</a:t>
            </a:r>
            <a:endParaRPr lang="en-GB" dirty="0"/>
          </a:p>
        </p:txBody>
      </p:sp>
      <p:sp>
        <p:nvSpPr>
          <p:cNvPr id="4" name="Slide Number Placeholder 3"/>
          <p:cNvSpPr>
            <a:spLocks noGrp="1"/>
          </p:cNvSpPr>
          <p:nvPr>
            <p:ph type="sldNum" sz="quarter" idx="10"/>
          </p:nvPr>
        </p:nvSpPr>
        <p:spPr/>
        <p:txBody>
          <a:bodyPr/>
          <a:lstStyle/>
          <a:p>
            <a:fld id="{814749BC-C4DF-4FBB-A5A7-E80FBB807B21}" type="slidenum">
              <a:rPr lang="en-GB" smtClean="0"/>
              <a:pPr/>
              <a:t>30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1662E56-64B4-4889-BF22-F9E6C2A2B6C2}" type="slidenum">
              <a:rPr lang="en-GB">
                <a:latin typeface="Arial" pitchFamily="34" charset="0"/>
                <a:ea typeface="MS PGothic" pitchFamily="34" charset="-128"/>
              </a:rPr>
              <a:pPr/>
              <a:t>31</a:t>
            </a:fld>
            <a:endParaRPr lang="en-GB">
              <a:latin typeface="Arial" pitchFamily="34" charset="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marL="228600" indent="-228600">
              <a:lnSpc>
                <a:spcPct val="90000"/>
              </a:lnSpc>
              <a:buNone/>
            </a:pPr>
            <a:r>
              <a:rPr lang="en-US" sz="1000" baseline="0" dirty="0">
                <a:latin typeface="Arial" pitchFamily="34" charset="0"/>
              </a:rPr>
              <a:t>The first step is the step that you conduct long before the meeting begins.  It is the step, you start thinking about your actors map.  You want to have as many productive meetings as possible.  To do this, you need to be strategic in who you select to meet with.  So, assuming that you have thought carefully about who you want to meet with, the next step is to state up front what you want to discuss and also share how you got this person’s name or any common connections you might have.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85750" indent="-285750" fontAlgn="auto">
              <a:spcBef>
                <a:spcPct val="0"/>
              </a:spcBef>
              <a:spcAft>
                <a:spcPts val="0"/>
              </a:spcAft>
              <a:buFont typeface="Arial"/>
              <a:buChar char="•"/>
              <a:defRPr/>
            </a:pPr>
            <a:r>
              <a:rPr lang="en-US" sz="1600" dirty="0">
                <a:latin typeface="Arial" charset="0"/>
              </a:rPr>
              <a:t>We are all inclined to start with people we already know. </a:t>
            </a:r>
          </a:p>
          <a:p>
            <a:pPr marL="742950" lvl="1" indent="-285750" fontAlgn="auto">
              <a:spcBef>
                <a:spcPct val="0"/>
              </a:spcBef>
              <a:spcAft>
                <a:spcPts val="0"/>
              </a:spcAft>
              <a:buFont typeface="Arial"/>
              <a:buChar char="•"/>
              <a:defRPr/>
            </a:pPr>
            <a:r>
              <a:rPr lang="en-US" sz="1600" dirty="0">
                <a:latin typeface="Arial" charset="0"/>
              </a:rPr>
              <a:t>That’s OK for about a week.</a:t>
            </a:r>
          </a:p>
          <a:p>
            <a:pPr marL="742950" lvl="1" indent="-285750" fontAlgn="auto">
              <a:spcBef>
                <a:spcPct val="0"/>
              </a:spcBef>
              <a:spcAft>
                <a:spcPts val="0"/>
              </a:spcAft>
              <a:buFont typeface="Arial"/>
              <a:buChar char="•"/>
              <a:defRPr/>
            </a:pPr>
            <a:r>
              <a:rPr lang="en-US" sz="1600" dirty="0">
                <a:latin typeface="Arial" charset="0"/>
              </a:rPr>
              <a:t>But you are likely to know lots of the same people </a:t>
            </a:r>
          </a:p>
          <a:p>
            <a:pPr marL="1200150" lvl="2" indent="-285750" fontAlgn="auto">
              <a:spcBef>
                <a:spcPct val="0"/>
              </a:spcBef>
              <a:spcAft>
                <a:spcPts val="0"/>
              </a:spcAft>
              <a:buFont typeface="Arial"/>
              <a:buChar char="•"/>
              <a:defRPr/>
            </a:pPr>
            <a:r>
              <a:rPr lang="en-US" sz="1600" dirty="0">
                <a:latin typeface="Arial" charset="0"/>
              </a:rPr>
              <a:t>so by adding them to your network, you’re not expanding by very much your team’s combined capacity to accomplish its purpose.</a:t>
            </a:r>
          </a:p>
          <a:p>
            <a:pPr marL="285750" indent="-285750" fontAlgn="auto">
              <a:spcBef>
                <a:spcPct val="0"/>
              </a:spcBef>
              <a:spcAft>
                <a:spcPts val="0"/>
              </a:spcAft>
              <a:buFont typeface="Arial"/>
              <a:buChar char="•"/>
              <a:defRPr/>
            </a:pPr>
            <a:r>
              <a:rPr lang="en-US" sz="1600" dirty="0">
                <a:latin typeface="Arial" charset="0"/>
              </a:rPr>
              <a:t>But in organizing we want to build on what’s known as “the strength of weak ties.” </a:t>
            </a:r>
          </a:p>
          <a:p>
            <a:pPr marL="742950" lvl="1" indent="-285750" fontAlgn="auto">
              <a:spcBef>
                <a:spcPct val="0"/>
              </a:spcBef>
              <a:spcAft>
                <a:spcPts val="0"/>
              </a:spcAft>
              <a:buFont typeface="Arial"/>
              <a:buChar char="•"/>
              <a:defRPr/>
            </a:pPr>
            <a:r>
              <a:rPr lang="en-US" sz="1600" dirty="0">
                <a:latin typeface="Arial" charset="0"/>
              </a:rPr>
              <a:t>What do I mean by that?</a:t>
            </a:r>
          </a:p>
          <a:p>
            <a:pPr marL="742950" lvl="1" indent="-285750" fontAlgn="auto">
              <a:spcBef>
                <a:spcPct val="0"/>
              </a:spcBef>
              <a:spcAft>
                <a:spcPts val="0"/>
              </a:spcAft>
              <a:buFont typeface="Arial"/>
              <a:buChar char="•"/>
              <a:defRPr/>
            </a:pPr>
            <a:r>
              <a:rPr lang="en-US" sz="1600" dirty="0">
                <a:latin typeface="Arial" charset="0"/>
              </a:rPr>
              <a:t>I’m talking about people who are geographically, generationally, or culturally different from you.</a:t>
            </a:r>
          </a:p>
          <a:p>
            <a:pPr marL="742950" lvl="1" indent="-285750" fontAlgn="auto">
              <a:spcBef>
                <a:spcPct val="0"/>
              </a:spcBef>
              <a:spcAft>
                <a:spcPts val="0"/>
              </a:spcAft>
              <a:buFont typeface="Arial"/>
              <a:buChar char="•"/>
              <a:defRPr/>
            </a:pPr>
            <a:r>
              <a:rPr lang="en-US" sz="1600" dirty="0">
                <a:latin typeface="Arial" charset="0"/>
              </a:rPr>
              <a:t>When we build intentional relationships with people who share our goal and passion and are </a:t>
            </a:r>
            <a:r>
              <a:rPr lang="en-US" sz="1600" u="sng" dirty="0">
                <a:latin typeface="Arial" charset="0"/>
              </a:rPr>
              <a:t>outside</a:t>
            </a:r>
            <a:r>
              <a:rPr lang="en-US" sz="1600" dirty="0">
                <a:latin typeface="Arial" charset="0"/>
              </a:rPr>
              <a:t> our current network, we multiply our combined resources.</a:t>
            </a:r>
          </a:p>
          <a:p>
            <a:pPr marL="285750" indent="-285750" fontAlgn="auto">
              <a:spcBef>
                <a:spcPct val="0"/>
              </a:spcBef>
              <a:spcAft>
                <a:spcPts val="0"/>
              </a:spcAft>
              <a:buFont typeface="Arial"/>
              <a:buChar char="•"/>
              <a:defRPr/>
            </a:pPr>
            <a:r>
              <a:rPr lang="en-US" sz="1600" b="1" dirty="0">
                <a:latin typeface="Arial" charset="0"/>
              </a:rPr>
              <a:t>Q: Where do we find these people?</a:t>
            </a:r>
          </a:p>
          <a:p>
            <a:pPr marL="742950" lvl="1" indent="-285750" fontAlgn="auto">
              <a:spcBef>
                <a:spcPct val="0"/>
              </a:spcBef>
              <a:spcAft>
                <a:spcPts val="0"/>
              </a:spcAft>
              <a:buFont typeface="Arial"/>
              <a:buChar char="•"/>
              <a:defRPr/>
            </a:pPr>
            <a:r>
              <a:rPr lang="en-US" sz="1600" dirty="0">
                <a:latin typeface="Arial" charset="0"/>
              </a:rPr>
              <a:t>[EXAMPLES]</a:t>
            </a:r>
          </a:p>
          <a:p>
            <a:pPr marL="285750" indent="-285750" fontAlgn="auto">
              <a:spcBef>
                <a:spcPct val="0"/>
              </a:spcBef>
              <a:spcAft>
                <a:spcPts val="0"/>
              </a:spcAft>
              <a:buFont typeface="Arial"/>
              <a:buChar char="•"/>
              <a:defRPr/>
            </a:pPr>
            <a:r>
              <a:rPr lang="en-US" sz="1600" b="1" dirty="0">
                <a:latin typeface="Arial" charset="0"/>
              </a:rPr>
              <a:t>Q: What do they bring with them? </a:t>
            </a:r>
          </a:p>
          <a:p>
            <a:pPr marL="742950" lvl="1" indent="-285750" fontAlgn="auto">
              <a:spcBef>
                <a:spcPct val="0"/>
              </a:spcBef>
              <a:spcAft>
                <a:spcPts val="0"/>
              </a:spcAft>
              <a:buFont typeface="Arial"/>
              <a:buChar char="•"/>
              <a:defRPr/>
            </a:pPr>
            <a:r>
              <a:rPr lang="en-US" sz="1600" dirty="0">
                <a:latin typeface="Arial" charset="0"/>
              </a:rPr>
              <a:t>A: Their own strong ties that you are now connected with.</a:t>
            </a:r>
          </a:p>
          <a:p>
            <a:pPr marL="742950" lvl="1" indent="-285750" fontAlgn="auto">
              <a:spcBef>
                <a:spcPct val="0"/>
              </a:spcBef>
              <a:spcAft>
                <a:spcPts val="0"/>
              </a:spcAft>
              <a:buFont typeface="Arial"/>
              <a:buChar char="•"/>
              <a:defRPr/>
            </a:pPr>
            <a:r>
              <a:rPr lang="en-US" sz="1600" dirty="0">
                <a:latin typeface="Arial" charset="0"/>
              </a:rPr>
              <a:t>Weak ties open new resources and new sources of support. </a:t>
            </a:r>
          </a:p>
          <a:p>
            <a:pPr marL="171450" indent="-171450" fontAlgn="auto">
              <a:spcBef>
                <a:spcPct val="0"/>
              </a:spcBef>
              <a:spcAft>
                <a:spcPts val="0"/>
              </a:spcAft>
              <a:buFont typeface="Arial"/>
              <a:buChar char="•"/>
              <a:defRPr/>
            </a:pPr>
            <a:endParaRPr lang="en-US" sz="16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32</a:t>
            </a:fld>
            <a:endParaRPr lang="en-US"/>
          </a:p>
        </p:txBody>
      </p:sp>
    </p:spTree>
    <p:extLst>
      <p:ext uri="{BB962C8B-B14F-4D97-AF65-F5344CB8AC3E}">
        <p14:creationId xmlns:p14="http://schemas.microsoft.com/office/powerpoint/2010/main" val="144483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Lets dive in to what resources that your actors have?  Relationships, reputation, large following, </a:t>
            </a:r>
            <a:r>
              <a:rPr lang="en-US" dirty="0" err="1"/>
              <a:t>etc</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33</a:t>
            </a:fld>
            <a:endParaRPr lang="en-US"/>
          </a:p>
        </p:txBody>
      </p:sp>
    </p:spTree>
    <p:extLst>
      <p:ext uri="{BB962C8B-B14F-4D97-AF65-F5344CB8AC3E}">
        <p14:creationId xmlns:p14="http://schemas.microsoft.com/office/powerpoint/2010/main" val="1931728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1662E56-64B4-4889-BF22-F9E6C2A2B6C2}" type="slidenum">
              <a:rPr lang="en-GB">
                <a:latin typeface="Arial" pitchFamily="34" charset="0"/>
                <a:ea typeface="MS PGothic" pitchFamily="34" charset="-128"/>
              </a:rPr>
              <a:pPr/>
              <a:t>34</a:t>
            </a:fld>
            <a:endParaRPr lang="en-GB">
              <a:latin typeface="Arial" pitchFamily="34" charset="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lnSpc>
                <a:spcPct val="90000"/>
              </a:lnSpc>
            </a:pPr>
            <a:r>
              <a:rPr lang="en-GB" sz="1200" kern="1200" dirty="0">
                <a:solidFill>
                  <a:schemeClr val="tx1"/>
                </a:solidFill>
                <a:effectLst/>
                <a:latin typeface="+mn-lt"/>
                <a:ea typeface="+mn-ea"/>
                <a:cs typeface="+mn-cs"/>
              </a:rPr>
              <a:t>The next step</a:t>
            </a:r>
            <a:r>
              <a:rPr lang="en-GB" sz="1200" kern="1200" baseline="0" dirty="0">
                <a:solidFill>
                  <a:schemeClr val="tx1"/>
                </a:solidFill>
                <a:effectLst/>
                <a:latin typeface="+mn-lt"/>
                <a:ea typeface="+mn-ea"/>
                <a:cs typeface="+mn-cs"/>
              </a:rPr>
              <a:t> is to state upfront your purpose for this meetings—even if it is something as basic as “I would like to learn more about your work and share what I am doing in the event we might be able to collaborate…” .  We recommend confirming the length of time that you have set aside for the meeting so that this person knows that you are someone who values their time.  </a:t>
            </a:r>
          </a:p>
          <a:p>
            <a:pPr>
              <a:lnSpc>
                <a:spcPct val="90000"/>
              </a:lnSpc>
            </a:pPr>
            <a:endParaRPr lang="en-GB" sz="1200" kern="1200" baseline="0" dirty="0">
              <a:solidFill>
                <a:schemeClr val="tx1"/>
              </a:solidFill>
              <a:effectLst/>
              <a:latin typeface="+mn-lt"/>
              <a:ea typeface="+mn-ea"/>
              <a:cs typeface="+mn-cs"/>
            </a:endParaRPr>
          </a:p>
          <a:p>
            <a:pPr>
              <a:lnSpc>
                <a:spcPct val="90000"/>
              </a:lnSpc>
            </a:pPr>
            <a:r>
              <a:rPr lang="en-GB" sz="1200" kern="1200" baseline="0" dirty="0">
                <a:solidFill>
                  <a:schemeClr val="tx1"/>
                </a:solidFill>
                <a:effectLst/>
                <a:latin typeface="+mn-lt"/>
                <a:ea typeface="+mn-ea"/>
                <a:cs typeface="+mn-cs"/>
              </a:rPr>
              <a:t>the next point goes is obvious, but it really helps to project your own enthusiasm for what you are doing and a sense of enthusiasm to be able to share it with others.  </a:t>
            </a:r>
            <a:endParaRPr lang="en-GB" sz="1200" kern="1200" dirty="0">
              <a:solidFill>
                <a:schemeClr val="tx1"/>
              </a:solidFill>
              <a:effectLst/>
              <a:latin typeface="+mn-lt"/>
              <a:ea typeface="+mn-ea"/>
              <a:cs typeface="+mn-cs"/>
            </a:endParaRPr>
          </a:p>
          <a:p>
            <a:pPr>
              <a:lnSpc>
                <a:spcPct val="90000"/>
              </a:lnSpc>
            </a:pPr>
            <a:endParaRPr lang="en-GB" sz="1200" kern="1200" dirty="0">
              <a:solidFill>
                <a:schemeClr val="tx1"/>
              </a:solidFill>
              <a:effectLst/>
              <a:latin typeface="+mn-lt"/>
              <a:ea typeface="+mn-ea"/>
              <a:cs typeface="+mn-cs"/>
            </a:endParaRPr>
          </a:p>
          <a:p>
            <a:pPr>
              <a:lnSpc>
                <a:spcPct val="90000"/>
              </a:lnSpc>
            </a:pPr>
            <a:r>
              <a:rPr lang="en-GB" sz="1200" kern="1200" dirty="0">
                <a:solidFill>
                  <a:schemeClr val="tx1"/>
                </a:solidFill>
                <a:effectLst/>
                <a:latin typeface="+mn-lt"/>
                <a:ea typeface="+mn-ea"/>
                <a:cs typeface="+mn-cs"/>
              </a:rPr>
              <a:t>.</a:t>
            </a:r>
            <a:r>
              <a:rPr lang="en-US" sz="1000" dirty="0">
                <a:effectLst/>
              </a:rPr>
              <a:t> </a:t>
            </a:r>
            <a:endParaRPr lang="en-US" sz="1000" dirty="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1662E56-64B4-4889-BF22-F9E6C2A2B6C2}" type="slidenum">
              <a:rPr lang="en-GB">
                <a:latin typeface="Arial" pitchFamily="34" charset="0"/>
                <a:ea typeface="MS PGothic" pitchFamily="34" charset="-128"/>
              </a:rPr>
              <a:pPr/>
              <a:t>35</a:t>
            </a:fld>
            <a:endParaRPr lang="en-GB">
              <a:latin typeface="Arial" pitchFamily="34" charset="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GB" sz="1200" kern="1200" dirty="0">
                <a:solidFill>
                  <a:schemeClr val="tx1"/>
                </a:solidFill>
                <a:effectLst/>
                <a:latin typeface="+mn-lt"/>
                <a:ea typeface="+mn-ea"/>
                <a:cs typeface="+mn-cs"/>
              </a:rPr>
              <a:t>This next</a:t>
            </a:r>
            <a:r>
              <a:rPr lang="en-GB" sz="1200" kern="1200" baseline="0" dirty="0">
                <a:solidFill>
                  <a:schemeClr val="tx1"/>
                </a:solidFill>
                <a:effectLst/>
                <a:latin typeface="+mn-lt"/>
                <a:ea typeface="+mn-ea"/>
                <a:cs typeface="+mn-cs"/>
              </a:rPr>
              <a:t> step constitutes</a:t>
            </a:r>
            <a:r>
              <a:rPr lang="en-GB" sz="1200" kern="1200" dirty="0">
                <a:solidFill>
                  <a:schemeClr val="tx1"/>
                </a:solidFill>
                <a:effectLst/>
                <a:latin typeface="+mn-lt"/>
                <a:ea typeface="+mn-ea"/>
                <a:cs typeface="+mn-cs"/>
              </a:rPr>
              <a:t> the heart of the conversation.  Most of the one-to-one is devoted to exploration, in which we ask probing questions – and listen deeply.  It is during this step that we briefly share our story of self – where we came from, what drives us, what motivates us to participate in this work.  But mostly we focus on eliciting the other person’s story. We ask questions like “Do you recall when you first decided to pursue a profession based on caring for others?  What led you to that choice?” We look for the story behind the story by asking “why” questions.  “You could be putting your time and energy into a million other things.  Why this?  Why you?  Why now?”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open-ended questions and listen and see where the conversation takes you.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as we listen for values, we also listen for other person’s interests, skills and resources in the exploration phase. In listening for </a:t>
            </a:r>
            <a:r>
              <a:rPr lang="en-GB" sz="1200" i="1" kern="1200" dirty="0">
                <a:solidFill>
                  <a:schemeClr val="tx1"/>
                </a:solidFill>
                <a:effectLst/>
                <a:latin typeface="+mn-lt"/>
                <a:ea typeface="+mn-ea"/>
                <a:cs typeface="+mn-cs"/>
              </a:rPr>
              <a:t>interests</a:t>
            </a:r>
            <a:r>
              <a:rPr lang="en-GB" sz="1200" kern="1200" dirty="0">
                <a:solidFill>
                  <a:schemeClr val="tx1"/>
                </a:solidFill>
                <a:effectLst/>
                <a:latin typeface="+mn-lt"/>
                <a:ea typeface="+mn-ea"/>
                <a:cs typeface="+mn-cs"/>
              </a:rPr>
              <a:t>, we want to discover the types of things that the other person cares about.  In listening for </a:t>
            </a:r>
            <a:r>
              <a:rPr lang="en-GB" sz="1200" i="1" kern="1200" dirty="0">
                <a:solidFill>
                  <a:schemeClr val="tx1"/>
                </a:solidFill>
                <a:effectLst/>
                <a:latin typeface="+mn-lt"/>
                <a:ea typeface="+mn-ea"/>
                <a:cs typeface="+mn-cs"/>
              </a:rPr>
              <a:t>skills</a:t>
            </a:r>
            <a:r>
              <a:rPr lang="en-GB" sz="1200" kern="1200" dirty="0">
                <a:solidFill>
                  <a:schemeClr val="tx1"/>
                </a:solidFill>
                <a:effectLst/>
                <a:latin typeface="+mn-lt"/>
                <a:ea typeface="+mn-ea"/>
                <a:cs typeface="+mn-cs"/>
              </a:rPr>
              <a:t>, we are identifying a person’s talents, experiences and expertise.  This can range from clinical training to speaking another language to being a good communicator.  And in listening for </a:t>
            </a:r>
            <a:r>
              <a:rPr lang="en-GB" sz="1200" i="1" kern="1200" dirty="0">
                <a:solidFill>
                  <a:schemeClr val="tx1"/>
                </a:solidFill>
                <a:effectLst/>
                <a:latin typeface="+mn-lt"/>
                <a:ea typeface="+mn-ea"/>
                <a:cs typeface="+mn-cs"/>
              </a:rPr>
              <a:t>resources</a:t>
            </a:r>
            <a:r>
              <a:rPr lang="en-GB" sz="1200" kern="1200" dirty="0">
                <a:solidFill>
                  <a:schemeClr val="tx1"/>
                </a:solidFill>
                <a:effectLst/>
                <a:latin typeface="+mn-lt"/>
                <a:ea typeface="+mn-ea"/>
                <a:cs typeface="+mn-cs"/>
              </a:rPr>
              <a:t>, we listen anything that can be used to achieve something else – from knowledge, networks and moral resources, to time, money, and organizational resources.  </a:t>
            </a:r>
            <a:endParaRPr lang="en-US" sz="1200" kern="1200" dirty="0">
              <a:solidFill>
                <a:schemeClr val="tx1"/>
              </a:solidFill>
              <a:effectLst/>
              <a:latin typeface="+mn-lt"/>
              <a:ea typeface="+mn-ea"/>
              <a:cs typeface="+mn-cs"/>
            </a:endParaRPr>
          </a:p>
          <a:p>
            <a:pPr>
              <a:lnSpc>
                <a:spcPct val="90000"/>
              </a:lnSpc>
            </a:pPr>
            <a:endParaRPr lang="en-US" sz="1000"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1662E56-64B4-4889-BF22-F9E6C2A2B6C2}" type="slidenum">
              <a:rPr lang="en-GB">
                <a:latin typeface="Arial" pitchFamily="34" charset="0"/>
                <a:ea typeface="MS PGothic" pitchFamily="34" charset="-128"/>
              </a:rPr>
              <a:pPr/>
              <a:t>36</a:t>
            </a:fld>
            <a:endParaRPr lang="en-GB">
              <a:latin typeface="Arial" pitchFamily="34" charset="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lnSpc>
                <a:spcPct val="90000"/>
              </a:lnSpc>
            </a:pPr>
            <a:r>
              <a:rPr lang="en-GB" sz="1200" kern="1200" dirty="0">
                <a:solidFill>
                  <a:schemeClr val="tx1"/>
                </a:solidFill>
                <a:effectLst/>
                <a:latin typeface="+mn-lt"/>
                <a:ea typeface="+mn-ea"/>
                <a:cs typeface="+mn-cs"/>
              </a:rPr>
              <a:t>During the exploration phase, we take “mental notes” about what we are discovering and think strategically about possible exchanges of resources.  In this next phase, we articulate what we</a:t>
            </a:r>
            <a:r>
              <a:rPr lang="en-GB" sz="1200" kern="1200" baseline="0" dirty="0">
                <a:solidFill>
                  <a:schemeClr val="tx1"/>
                </a:solidFill>
                <a:effectLst/>
                <a:latin typeface="+mn-lt"/>
                <a:ea typeface="+mn-ea"/>
                <a:cs typeface="+mn-cs"/>
              </a:rPr>
              <a:t> may consider </a:t>
            </a:r>
            <a:r>
              <a:rPr lang="en-GB" sz="1200" kern="1200" dirty="0">
                <a:solidFill>
                  <a:schemeClr val="tx1"/>
                </a:solidFill>
                <a:effectLst/>
                <a:latin typeface="+mn-lt"/>
                <a:ea typeface="+mn-ea"/>
                <a:cs typeface="+mn-cs"/>
              </a:rPr>
              <a:t>exchanging during the course of the meeting such as information, support, appreciation, challenge and insight. We may learn a great deal from our interaction with the other person and discover we have an opportunity to help one another around another shared purpose altogether.  We identify these exchanges intentionally.  You may signal the beginning</a:t>
            </a:r>
            <a:r>
              <a:rPr lang="en-GB" sz="1200" kern="1200" baseline="0" dirty="0">
                <a:solidFill>
                  <a:schemeClr val="tx1"/>
                </a:solidFill>
                <a:effectLst/>
                <a:latin typeface="+mn-lt"/>
                <a:ea typeface="+mn-ea"/>
                <a:cs typeface="+mn-cs"/>
              </a:rPr>
              <a:t> of this by asking your conversation partner the question, “how can we be helpful to each other” or “what kind of work might we do together”?  Invite your partner to creatively strategize with you about how might be able to help them before you dive into asking for what you need.  </a:t>
            </a:r>
          </a:p>
          <a:p>
            <a:pPr>
              <a:lnSpc>
                <a:spcPct val="90000"/>
              </a:lnSpc>
            </a:pPr>
            <a:endParaRPr lang="en-US" sz="1000" kern="1200" baseline="0" dirty="0">
              <a:solidFill>
                <a:schemeClr val="tx1"/>
              </a:solidFill>
              <a:effectLst/>
              <a:latin typeface="Arial" pitchFamily="34" charset="0"/>
              <a:ea typeface="+mn-ea"/>
              <a:cs typeface="+mn-cs"/>
            </a:endParaRPr>
          </a:p>
          <a:p>
            <a:pPr>
              <a:lnSpc>
                <a:spcPct val="90000"/>
              </a:lnSpc>
            </a:pPr>
            <a:endParaRPr lang="en-GB" sz="1200" kern="1200" baseline="0" dirty="0">
              <a:solidFill>
                <a:schemeClr val="tx1"/>
              </a:solidFill>
              <a:effectLst/>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1662E56-64B4-4889-BF22-F9E6C2A2B6C2}" type="slidenum">
              <a:rPr lang="en-GB">
                <a:latin typeface="Arial" pitchFamily="34" charset="0"/>
                <a:ea typeface="MS PGothic" pitchFamily="34" charset="-128"/>
              </a:rPr>
              <a:pPr/>
              <a:t>37</a:t>
            </a:fld>
            <a:endParaRPr lang="en-GB">
              <a:latin typeface="Arial" pitchFamily="34" charset="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GB" sz="1200" kern="1200" dirty="0">
                <a:solidFill>
                  <a:schemeClr val="tx1"/>
                </a:solidFill>
                <a:effectLst/>
                <a:latin typeface="+mn-lt"/>
                <a:ea typeface="+mn-ea"/>
                <a:cs typeface="+mn-cs"/>
              </a:rPr>
              <a:t>Then</a:t>
            </a:r>
            <a:r>
              <a:rPr lang="en-GB" sz="1200" kern="1200" baseline="0" dirty="0">
                <a:solidFill>
                  <a:schemeClr val="tx1"/>
                </a:solidFill>
                <a:effectLst/>
                <a:latin typeface="+mn-lt"/>
                <a:ea typeface="+mn-ea"/>
                <a:cs typeface="+mn-cs"/>
              </a:rPr>
              <a:t> you come to the final phase, which involves asking for a commitment—to a mutual exchange of resources.  </a:t>
            </a:r>
            <a:r>
              <a:rPr lang="en-GB" sz="1200" kern="1200" dirty="0">
                <a:solidFill>
                  <a:schemeClr val="tx1"/>
                </a:solidFill>
                <a:effectLst/>
                <a:latin typeface="+mn-lt"/>
                <a:ea typeface="+mn-ea"/>
                <a:cs typeface="+mn-cs"/>
              </a:rPr>
              <a:t>A common mistake is asking for commitment without laying a relational basis for it, which makes it</a:t>
            </a:r>
            <a:r>
              <a:rPr lang="en-GB" sz="1200" kern="1200" baseline="0" dirty="0">
                <a:solidFill>
                  <a:schemeClr val="tx1"/>
                </a:solidFill>
                <a:effectLst/>
                <a:latin typeface="+mn-lt"/>
                <a:ea typeface="+mn-ea"/>
                <a:cs typeface="+mn-cs"/>
              </a:rPr>
              <a:t> simply a</a:t>
            </a:r>
            <a:r>
              <a:rPr lang="en-GB" sz="1200" kern="1200" dirty="0">
                <a:solidFill>
                  <a:schemeClr val="tx1"/>
                </a:solidFill>
                <a:effectLst/>
                <a:latin typeface="+mn-lt"/>
                <a:ea typeface="+mn-ea"/>
                <a:cs typeface="+mn-cs"/>
              </a:rPr>
              <a:t> transaction.  Another mistake is being unclear about the mutuality involved.  What turns the exchange into a relationship is the commitment we make </a:t>
            </a:r>
            <a:r>
              <a:rPr lang="en-GB" sz="1200" i="1" kern="1200" dirty="0">
                <a:solidFill>
                  <a:schemeClr val="tx1"/>
                </a:solidFill>
                <a:effectLst/>
                <a:latin typeface="+mn-lt"/>
                <a:ea typeface="+mn-ea"/>
                <a:cs typeface="+mn-cs"/>
              </a:rPr>
              <a:t>to each other</a:t>
            </a:r>
            <a:r>
              <a:rPr lang="en-GB" sz="1200" kern="1200" dirty="0">
                <a:solidFill>
                  <a:schemeClr val="tx1"/>
                </a:solidFill>
                <a:effectLst/>
                <a:latin typeface="+mn-lt"/>
                <a:ea typeface="+mn-ea"/>
                <a:cs typeface="+mn-cs"/>
              </a:rPr>
              <a:t> to continue the relationship and commit our resources in service to a shared purpose.  You might decide that is to invite someone to join you, or to meet with you again.  Think about the commitment you are also making to support that person, as you exercise leadership to </a:t>
            </a:r>
            <a:r>
              <a:rPr lang="en-GB" sz="1200" i="1" kern="1200" dirty="0">
                <a:solidFill>
                  <a:schemeClr val="tx1"/>
                </a:solidFill>
                <a:effectLst/>
                <a:latin typeface="+mn-lt"/>
                <a:ea typeface="+mn-ea"/>
                <a:cs typeface="+mn-cs"/>
              </a:rPr>
              <a:t>enable that person – and that person enables you – to achieve a shared purpose.</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 want to emphasize an important part of asking for commitments.  First, be sure to frame it as an opportunity, and second, be specific about what you are asking for.  </a:t>
            </a:r>
            <a:r>
              <a:rPr lang="en-GB" sz="1200" kern="1200" dirty="0">
                <a:solidFill>
                  <a:schemeClr val="tx1"/>
                </a:solidFill>
                <a:effectLst/>
                <a:latin typeface="+mn-lt"/>
                <a:ea typeface="+mn-ea"/>
                <a:cs typeface="+mn-cs"/>
              </a:rPr>
              <a:t>Sometimes we are afraid to ask people directly for a commitment, worried that we will burden them, or that they’ll say “no” and we’ll feel rejected. But by asking someone to participate, we are giving him/her an opportunity to act on her values.  We are offering an opportunity to develop new skills and relationships around a shared vision for a better future. Frame the action within a story of now, articulate why it is important.  Help others view it as an opportunity.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Second, be</a:t>
            </a:r>
            <a:r>
              <a:rPr lang="en-GB" sz="1200" b="1" i="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specific about what you’re asking for</a:t>
            </a:r>
            <a:r>
              <a:rPr lang="en-GB" sz="1200" b="1"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do not put in all this effort to build a relationship to then ask in generalities: “Do you want to be part of this?” We ask whether we can count on someone, and we use clear, concise language to describe what the next step is.  We ask for a specific commitment that clarifies “who will do what by when.” We take out our calendars to schedule the date and time.  We offer to help by sending a reminder email with the specifics, or to be in touch again to follow up.  By doing this, we underscore that we have established a relationship on which future commitments can grow.</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228600" indent="-228600">
              <a:lnSpc>
                <a:spcPct val="90000"/>
              </a:lnSpc>
              <a:buNone/>
            </a:pPr>
            <a:endParaRPr lang="en-US" sz="1000" dirty="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1662E56-64B4-4889-BF22-F9E6C2A2B6C2}" type="slidenum">
              <a:rPr lang="en-GB">
                <a:latin typeface="Arial" pitchFamily="34" charset="0"/>
                <a:ea typeface="MS PGothic" pitchFamily="34" charset="-128"/>
              </a:rPr>
              <a:pPr/>
              <a:t>38</a:t>
            </a:fld>
            <a:endParaRPr lang="en-GB">
              <a:latin typeface="Arial" pitchFamily="34" charset="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lnSpc>
                <a:spcPct val="90000"/>
              </a:lnSpc>
            </a:pPr>
            <a:r>
              <a:rPr lang="en-US" sz="1000" b="0" baseline="0" dirty="0">
                <a:latin typeface="Arial" pitchFamily="34" charset="0"/>
              </a:rPr>
              <a:t>So lets say that you get to the end of this conversation, you have completed all the phases, made the case for a mutual sharing of resources, passionately asked for a specific commitments and you get one of the following responses:</a:t>
            </a:r>
          </a:p>
          <a:p>
            <a:pPr>
              <a:lnSpc>
                <a:spcPct val="90000"/>
              </a:lnSpc>
            </a:pPr>
            <a:endParaRPr lang="en-US" sz="1000" b="0" baseline="0" dirty="0">
              <a:latin typeface="Arial" pitchFamily="34" charset="0"/>
            </a:endParaRPr>
          </a:p>
          <a:p>
            <a:pPr>
              <a:lnSpc>
                <a:spcPct val="90000"/>
              </a:lnSpc>
            </a:pPr>
            <a:r>
              <a:rPr lang="en-US" sz="1000" b="0" baseline="0" dirty="0">
                <a:latin typeface="Arial" pitchFamily="34" charset="0"/>
              </a:rPr>
              <a:t>MAYBE, not sure, can I get back to you…..</a:t>
            </a:r>
          </a:p>
          <a:p>
            <a:pPr>
              <a:lnSpc>
                <a:spcPct val="90000"/>
              </a:lnSpc>
            </a:pPr>
            <a:r>
              <a:rPr lang="en-US" sz="1000" b="0" baseline="0" dirty="0">
                <a:latin typeface="Arial" pitchFamily="34" charset="0"/>
              </a:rPr>
              <a:t>NO and here is why….</a:t>
            </a:r>
          </a:p>
          <a:p>
            <a:pPr>
              <a:lnSpc>
                <a:spcPct val="90000"/>
              </a:lnSpc>
            </a:pPr>
            <a:endParaRPr lang="en-US" sz="1000" b="0" baseline="0" dirty="0">
              <a:latin typeface="Arial" pitchFamily="34" charset="0"/>
            </a:endParaRPr>
          </a:p>
          <a:p>
            <a:pPr>
              <a:lnSpc>
                <a:spcPct val="90000"/>
              </a:lnSpc>
            </a:pPr>
            <a:r>
              <a:rPr lang="en-US" sz="1000" b="0" baseline="0" dirty="0">
                <a:latin typeface="Arial" pitchFamily="34" charset="0"/>
              </a:rPr>
              <a:t>What is the better answer? the “no” answer is the better answer because it gives you clear sense of where that person stands in your map.  A maybe (for you and in this context) is a greater investment of your time.  So, don’t fear asking for fear of getting a “no” answer.  Not everyone will say yes but hopefully people will see that you are good listener with a deep integrity about the importance of your work.</a:t>
            </a:r>
          </a:p>
          <a:p>
            <a:pPr>
              <a:lnSpc>
                <a:spcPct val="90000"/>
              </a:lnSpc>
            </a:pPr>
            <a:endParaRPr lang="en-US" sz="1000" b="0" baseline="0" dirty="0">
              <a:latin typeface="Arial" pitchFamily="34" charset="0"/>
            </a:endParaRPr>
          </a:p>
          <a:p>
            <a:pPr>
              <a:lnSpc>
                <a:spcPct val="90000"/>
              </a:lnSpc>
            </a:pPr>
            <a:r>
              <a:rPr lang="en-US" sz="1000" b="0" baseline="0" dirty="0">
                <a:latin typeface="Arial" pitchFamily="34" charset="0"/>
              </a:rPr>
              <a:t>It might also be the case that you discover that this is not the right time to ask for any kind of commitment.  That’s okay too.  You have learned something new about your context that will help you in the future.  When I have found myself in these kinds of positions, I always thank my partner for their time and ask them who else I should be taking to.  I also ask if they might offer an introduction.  </a:t>
            </a:r>
          </a:p>
          <a:p>
            <a:pPr>
              <a:lnSpc>
                <a:spcPct val="90000"/>
              </a:lnSpc>
            </a:pPr>
            <a:endParaRPr lang="en-US" sz="1000" b="0" baseline="0" dirty="0">
              <a:latin typeface="Arial" pitchFamily="34" charset="0"/>
            </a:endParaRPr>
          </a:p>
          <a:p>
            <a:pPr>
              <a:lnSpc>
                <a:spcPct val="90000"/>
              </a:lnSpc>
            </a:pPr>
            <a:endParaRPr lang="en-US" sz="1000" b="0" baseline="0" dirty="0">
              <a:latin typeface="Arial" pitchFamily="34" charset="0"/>
            </a:endParaRPr>
          </a:p>
          <a:p>
            <a:pPr>
              <a:lnSpc>
                <a:spcPct val="90000"/>
              </a:lnSpc>
            </a:pPr>
            <a:endParaRPr lang="en-US" sz="1000" b="0" baseline="0" dirty="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1662E56-64B4-4889-BF22-F9E6C2A2B6C2}" type="slidenum">
              <a:rPr lang="en-GB">
                <a:latin typeface="Arial" pitchFamily="34" charset="0"/>
                <a:ea typeface="MS PGothic" pitchFamily="34" charset="-128"/>
              </a:rPr>
              <a:pPr/>
              <a:t>39</a:t>
            </a:fld>
            <a:endParaRPr lang="en-GB">
              <a:latin typeface="Arial" pitchFamily="34" charset="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GB" sz="1200" b="1" kern="1200" dirty="0">
                <a:solidFill>
                  <a:schemeClr val="tx1"/>
                </a:solidFill>
                <a:effectLst/>
                <a:latin typeface="+mn-lt"/>
                <a:ea typeface="+mn-ea"/>
                <a:cs typeface="+mn-cs"/>
              </a:rPr>
              <a:t>So let’s review the five steps: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 get the person’s attention and set up intentional time to meet (ideally face to face); second, clearly establish your meeting </a:t>
            </a:r>
            <a:r>
              <a:rPr lang="en-GB" sz="1200" kern="1200" dirty="0" err="1">
                <a:solidFill>
                  <a:schemeClr val="tx1"/>
                </a:solidFill>
                <a:effectLst/>
                <a:latin typeface="+mn-lt"/>
                <a:ea typeface="+mn-ea"/>
                <a:cs typeface="+mn-cs"/>
              </a:rPr>
              <a:t>purpos</a:t>
            </a:r>
            <a:r>
              <a:rPr lang="en-US" sz="1200" b="1" kern="1200" dirty="0">
                <a:solidFill>
                  <a:schemeClr val="tx1"/>
                </a:solidFill>
                <a:effectLst/>
                <a:latin typeface="+mn-lt"/>
                <a:ea typeface="+mn-ea"/>
                <a:cs typeface="+mn-cs"/>
              </a:rPr>
              <a:t>e</a:t>
            </a:r>
            <a:r>
              <a:rPr lang="en-GB" sz="1200" kern="1200" dirty="0">
                <a:solidFill>
                  <a:schemeClr val="tx1"/>
                </a:solidFill>
                <a:effectLst/>
                <a:latin typeface="+mn-lt"/>
                <a:ea typeface="+mn-ea"/>
                <a:cs typeface="+mn-cs"/>
              </a:rPr>
              <a:t>; third, elicit and explore values, interests, skills and resources; fourth, articulate the exchange you are making ; and fifth, seek a clear commitment based on mutual</a:t>
            </a:r>
            <a:r>
              <a:rPr lang="en-GB" sz="1200" kern="1200" baseline="0" dirty="0">
                <a:solidFill>
                  <a:schemeClr val="tx1"/>
                </a:solidFill>
                <a:effectLst/>
                <a:latin typeface="+mn-lt"/>
                <a:ea typeface="+mn-ea"/>
                <a:cs typeface="+mn-cs"/>
              </a:rPr>
              <a:t> exchange.</a:t>
            </a:r>
          </a:p>
          <a:p>
            <a:endParaRPr lang="en-GB" sz="1200" b="1" i="1" kern="1200" baseline="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90000"/>
              </a:lnSpc>
            </a:pPr>
            <a:endParaRPr lang="en-US" sz="1000" b="0" baseline="0"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We are stronger</a:t>
            </a:r>
            <a:r>
              <a:rPr lang="en-US" baseline="0" dirty="0"/>
              <a:t> together!  As individual “players” in the market you may not have the “power” to make an impact, but when everyone comes together, the ability to impact change increases exponentially!  </a:t>
            </a:r>
            <a:endParaRPr lang="en-US" dirty="0"/>
          </a:p>
        </p:txBody>
      </p:sp>
      <p:sp>
        <p:nvSpPr>
          <p:cNvPr id="4" name="Slide Number Placeholder 3"/>
          <p:cNvSpPr>
            <a:spLocks noGrp="1"/>
          </p:cNvSpPr>
          <p:nvPr>
            <p:ph type="sldNum" sz="quarter" idx="10"/>
          </p:nvPr>
        </p:nvSpPr>
        <p:spPr/>
        <p:txBody>
          <a:bodyPr/>
          <a:lstStyle/>
          <a:p>
            <a:fld id="{567F2256-477D-3E45-8A30-D971322D5DB5}" type="slidenum">
              <a:rPr lang="en-US" smtClean="0"/>
              <a:t>9</a:t>
            </a:fld>
            <a:endParaRPr lang="en-US" dirty="0"/>
          </a:p>
        </p:txBody>
      </p:sp>
    </p:spTree>
    <p:extLst>
      <p:ext uri="{BB962C8B-B14F-4D97-AF65-F5344CB8AC3E}">
        <p14:creationId xmlns:p14="http://schemas.microsoft.com/office/powerpoint/2010/main" val="940732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GB" sz="1200" kern="1200" baseline="0" dirty="0">
                <a:solidFill>
                  <a:schemeClr val="tx1"/>
                </a:solidFill>
                <a:effectLst/>
                <a:latin typeface="+mn-lt"/>
                <a:ea typeface="+mn-ea"/>
                <a:cs typeface="+mn-cs"/>
              </a:rPr>
              <a:t>here are a few tips to consider:</a:t>
            </a:r>
          </a:p>
          <a:p>
            <a:r>
              <a:rPr lang="en-GB" sz="1200" kern="1200" baseline="0" dirty="0">
                <a:solidFill>
                  <a:schemeClr val="tx1"/>
                </a:solidFill>
                <a:effectLst/>
                <a:latin typeface="+mn-lt"/>
                <a:ea typeface="+mn-ea"/>
                <a:cs typeface="+mn-cs"/>
              </a:rPr>
              <a:t>Be transparent about the amount of time you can spend,</a:t>
            </a:r>
          </a:p>
          <a:p>
            <a:r>
              <a:rPr lang="en-GB" sz="1200" kern="1200" baseline="0" dirty="0">
                <a:solidFill>
                  <a:schemeClr val="tx1"/>
                </a:solidFill>
                <a:effectLst/>
                <a:latin typeface="+mn-lt"/>
                <a:ea typeface="+mn-ea"/>
                <a:cs typeface="+mn-cs"/>
              </a:rPr>
              <a:t>Ask open-ended  questions and remember that you should be listening 80% of the time and sharing your own story and experience, 20% of the time</a:t>
            </a:r>
          </a:p>
          <a:p>
            <a:r>
              <a:rPr lang="en-GB" sz="1200" kern="1200" baseline="0" dirty="0">
                <a:solidFill>
                  <a:schemeClr val="tx1"/>
                </a:solidFill>
                <a:effectLst/>
                <a:latin typeface="+mn-lt"/>
                <a:ea typeface="+mn-ea"/>
                <a:cs typeface="+mn-cs"/>
              </a:rPr>
              <a:t>Don’t skip exploration to “get to the point”—make it THE point that you seek to get to know this other person.  And, try not to get side-tracked.  This is why I find the 5 step framework so helpful.  It keeps you focused and on track.</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be clear about the ‘when and what’ of your next steps.  Have fun</a:t>
            </a:r>
            <a:r>
              <a:rPr lang="en-GB" sz="1200" kern="1200" baseline="0" dirty="0">
                <a:solidFill>
                  <a:schemeClr val="tx1"/>
                </a:solidFill>
                <a:effectLst/>
                <a:latin typeface="+mn-lt"/>
                <a:ea typeface="+mn-ea"/>
                <a:cs typeface="+mn-cs"/>
              </a:rPr>
              <a:t> and feel good about asking</a:t>
            </a:r>
            <a:r>
              <a:rPr lang="en-GB" sz="1200" kern="1200" dirty="0">
                <a:solidFill>
                  <a:schemeClr val="tx1"/>
                </a:solidFill>
                <a:effectLst/>
                <a:latin typeface="+mn-lt"/>
                <a:ea typeface="+mn-ea"/>
                <a:cs typeface="+mn-cs"/>
              </a:rPr>
              <a:t>! People</a:t>
            </a:r>
            <a:r>
              <a:rPr lang="en-GB" sz="1200" kern="1200" baseline="0" dirty="0">
                <a:solidFill>
                  <a:schemeClr val="tx1"/>
                </a:solidFill>
                <a:effectLst/>
                <a:latin typeface="+mn-lt"/>
                <a:ea typeface="+mn-ea"/>
                <a:cs typeface="+mn-cs"/>
              </a:rPr>
              <a:t> want to do work that really matters.</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3C9312-259F-6E44-9FB2-C0CDF8155BC6}"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is where we start building our Map of Actors. </a:t>
            </a:r>
            <a:r>
              <a:rPr lang="en-US" sz="1200" kern="1200" dirty="0">
                <a:solidFill>
                  <a:schemeClr val="tx1"/>
                </a:solidFill>
                <a:effectLst/>
                <a:latin typeface="+mn-lt"/>
                <a:ea typeface="+mn-ea"/>
                <a:cs typeface="+mn-cs"/>
              </a:rPr>
              <a:t>We map actors so that we can co-produce our strategies with actors that recognize people as assets, build on their existing skills and resources, promote reciprocity, mutual respect and trust, break down professional siloes and other divisions, and build strong and supportive social networks.  </a:t>
            </a:r>
          </a:p>
          <a:p>
            <a:r>
              <a:rPr lang="en-US" dirty="0"/>
              <a:t>Beginning</a:t>
            </a:r>
            <a:r>
              <a:rPr lang="en-US" baseline="0" dirty="0"/>
              <a:t> with our constituents</a:t>
            </a:r>
          </a:p>
          <a:p>
            <a:r>
              <a:rPr lang="en-US" dirty="0">
                <a:latin typeface="Arial" charset="0"/>
              </a:rPr>
              <a:t>We are extremely intentional in selecting who we meet with.</a:t>
            </a:r>
            <a:r>
              <a:rPr lang="en-US" baseline="0" dirty="0">
                <a:latin typeface="Arial" charset="0"/>
              </a:rPr>
              <a:t> </a:t>
            </a:r>
            <a:r>
              <a:rPr lang="en-US" dirty="0">
                <a:latin typeface="Arial" charset="0"/>
              </a:rPr>
              <a:t>From the Map of actors you will have a name for your supporters, constituents, competition and opposition.  From this analysis, you would begin to see who might want to join you in your work.</a:t>
            </a:r>
            <a:r>
              <a:rPr lang="en-US" baseline="0" dirty="0">
                <a:latin typeface="Arial" charset="0"/>
              </a:rPr>
              <a:t> </a:t>
            </a:r>
            <a:endParaRPr lang="en-US" dirty="0"/>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41</a:t>
            </a:fld>
            <a:endParaRPr lang="en-US"/>
          </a:p>
        </p:txBody>
      </p:sp>
    </p:spTree>
    <p:extLst>
      <p:ext uri="{BB962C8B-B14F-4D97-AF65-F5344CB8AC3E}">
        <p14:creationId xmlns:p14="http://schemas.microsoft.com/office/powerpoint/2010/main" val="1754308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6650" y="427038"/>
            <a:ext cx="2044700" cy="1149350"/>
          </a:xfrm>
          <a:prstGeom prst="rect">
            <a:avLst/>
          </a:prstGeom>
          <a:noFill/>
          <a:ln w="12700">
            <a:solidFill>
              <a:prstClr val="black"/>
            </a:solidFill>
          </a:ln>
        </p:spPr>
      </p:sp>
      <p:sp>
        <p:nvSpPr>
          <p:cNvPr id="3" name="Notes Placeholder 2"/>
          <p:cNvSpPr>
            <a:spLocks noGrp="1"/>
          </p:cNvSpPr>
          <p:nvPr>
            <p:ph type="body" idx="1"/>
          </p:nvPr>
        </p:nvSpPr>
        <p:spPr>
          <a:xfrm>
            <a:off x="685800" y="1641475"/>
            <a:ext cx="5486400" cy="1343025"/>
          </a:xfrm>
          <a:prstGeom prst="rect">
            <a:avLst/>
          </a:prstGeom>
        </p:spPr>
        <p:txBody>
          <a:bodyPr/>
          <a:lstStyle/>
          <a:p>
            <a:endParaRPr lang="en-US" dirty="0"/>
          </a:p>
        </p:txBody>
      </p:sp>
    </p:spTree>
    <p:extLst>
      <p:ext uri="{BB962C8B-B14F-4D97-AF65-F5344CB8AC3E}">
        <p14:creationId xmlns:p14="http://schemas.microsoft.com/office/powerpoint/2010/main" val="2408076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some exciting news to share with you (as we begin, or as we wrap up)</a:t>
            </a:r>
          </a:p>
          <a:p>
            <a:endParaRPr lang="en-US" dirty="0"/>
          </a:p>
          <a:p>
            <a:r>
              <a:rPr lang="en-US" dirty="0"/>
              <a:t>[Paraphrase slide]</a:t>
            </a:r>
          </a:p>
        </p:txBody>
      </p:sp>
      <p:sp>
        <p:nvSpPr>
          <p:cNvPr id="4" name="Slide Number Placeholder 3"/>
          <p:cNvSpPr>
            <a:spLocks noGrp="1"/>
          </p:cNvSpPr>
          <p:nvPr>
            <p:ph type="sldNum" sz="quarter" idx="5"/>
          </p:nvPr>
        </p:nvSpPr>
        <p:spPr/>
        <p:txBody>
          <a:bodyPr/>
          <a:lstStyle/>
          <a:p>
            <a:fld id="{26AB8C19-BFDD-4A59-A697-E407AF1B4649}" type="slidenum">
              <a:rPr lang="en-US" smtClean="0"/>
              <a:t>44</a:t>
            </a:fld>
            <a:endParaRPr lang="en-US" dirty="0"/>
          </a:p>
        </p:txBody>
      </p:sp>
    </p:spTree>
    <p:extLst>
      <p:ext uri="{BB962C8B-B14F-4D97-AF65-F5344CB8AC3E}">
        <p14:creationId xmlns:p14="http://schemas.microsoft.com/office/powerpoint/2010/main" val="339177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has focused improvement on national health care priorities.</a:t>
            </a:r>
          </a:p>
          <a:p>
            <a:endParaRPr lang="en-US" dirty="0"/>
          </a:p>
          <a:p>
            <a:r>
              <a:rPr lang="en-US" dirty="0"/>
              <a:t>Other federal health agencies share these priorities. CMS designed HQIN’s work to strengthen, complement or expand many of the initiatives being conducted by agencies like the Centers for Disease Control and Prevention. </a:t>
            </a:r>
          </a:p>
          <a:p>
            <a:endParaRPr lang="en-US" dirty="0"/>
          </a:p>
          <a:p>
            <a:r>
              <a:rPr lang="en-US" dirty="0"/>
              <a:t>To avoid duplication, the work that HQIN does as a QIN-QIO also coordinates with other CMS quality programs  like the Hospital Improvement Innovation Networks. Many of the quality measures we use can be reported by clinicians for credit in MIPS, Medicare’s value-based payment program.</a:t>
            </a:r>
          </a:p>
        </p:txBody>
      </p:sp>
      <p:sp>
        <p:nvSpPr>
          <p:cNvPr id="4" name="Slide Number Placeholder 3"/>
          <p:cNvSpPr>
            <a:spLocks noGrp="1"/>
          </p:cNvSpPr>
          <p:nvPr>
            <p:ph type="sldNum" sz="quarter" idx="5"/>
          </p:nvPr>
        </p:nvSpPr>
        <p:spPr/>
        <p:txBody>
          <a:bodyPr/>
          <a:lstStyle/>
          <a:p>
            <a:fld id="{26AB8C19-BFDD-4A59-A697-E407AF1B4649}" type="slidenum">
              <a:rPr lang="en-US" smtClean="0"/>
              <a:t>45</a:t>
            </a:fld>
            <a:endParaRPr lang="en-US" dirty="0"/>
          </a:p>
        </p:txBody>
      </p:sp>
    </p:spTree>
    <p:extLst>
      <p:ext uri="{BB962C8B-B14F-4D97-AF65-F5344CB8AC3E}">
        <p14:creationId xmlns:p14="http://schemas.microsoft.com/office/powerpoint/2010/main" val="11544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In addition to continued progress on reducing avoidable admissions and readmissions, the work on improving the quality of care transitions includes a few new twists: addressing emergency department utilization and super-utilization</a:t>
            </a:r>
          </a:p>
          <a:p>
            <a:pPr marL="228600" indent="-228600">
              <a:buAutoNum type="arabicParenR"/>
            </a:pPr>
            <a:endParaRPr lang="en-US" dirty="0"/>
          </a:p>
          <a:p>
            <a:endParaRPr lang="en-US" dirty="0"/>
          </a:p>
        </p:txBody>
      </p:sp>
      <p:sp>
        <p:nvSpPr>
          <p:cNvPr id="4" name="Slide Number Placeholder 3"/>
          <p:cNvSpPr>
            <a:spLocks noGrp="1"/>
          </p:cNvSpPr>
          <p:nvPr>
            <p:ph type="sldNum" sz="quarter" idx="5"/>
          </p:nvPr>
        </p:nvSpPr>
        <p:spPr/>
        <p:txBody>
          <a:bodyPr/>
          <a:lstStyle/>
          <a:p>
            <a:fld id="{26AB8C19-BFDD-4A59-A697-E407AF1B4649}" type="slidenum">
              <a:rPr lang="en-US" smtClean="0"/>
              <a:t>46</a:t>
            </a:fld>
            <a:endParaRPr lang="en-US" dirty="0"/>
          </a:p>
        </p:txBody>
      </p:sp>
    </p:spTree>
    <p:extLst>
      <p:ext uri="{BB962C8B-B14F-4D97-AF65-F5344CB8AC3E}">
        <p14:creationId xmlns:p14="http://schemas.microsoft.com/office/powerpoint/2010/main" val="2208752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ways for AAAs and other community-based organizations to support improvement on the other health priorities. Here are some that we can imagine; I hope you will think of others and what best addresses your capabilities the needs of local seniors.</a:t>
            </a:r>
          </a:p>
        </p:txBody>
      </p:sp>
      <p:sp>
        <p:nvSpPr>
          <p:cNvPr id="4" name="Slide Number Placeholder 3"/>
          <p:cNvSpPr>
            <a:spLocks noGrp="1"/>
          </p:cNvSpPr>
          <p:nvPr>
            <p:ph type="sldNum" sz="quarter" idx="5"/>
          </p:nvPr>
        </p:nvSpPr>
        <p:spPr/>
        <p:txBody>
          <a:bodyPr/>
          <a:lstStyle/>
          <a:p>
            <a:fld id="{26AB8C19-BFDD-4A59-A697-E407AF1B4649}" type="slidenum">
              <a:rPr lang="en-US" smtClean="0"/>
              <a:t>47</a:t>
            </a:fld>
            <a:endParaRPr lang="en-US" dirty="0"/>
          </a:p>
        </p:txBody>
      </p:sp>
    </p:spTree>
    <p:extLst>
      <p:ext uri="{BB962C8B-B14F-4D97-AF65-F5344CB8AC3E}">
        <p14:creationId xmlns:p14="http://schemas.microsoft.com/office/powerpoint/2010/main" val="598554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breaking news, so I hope you’ll learn more and pass the word!</a:t>
            </a:r>
          </a:p>
        </p:txBody>
      </p:sp>
      <p:sp>
        <p:nvSpPr>
          <p:cNvPr id="4" name="Slide Number Placeholder 3"/>
          <p:cNvSpPr>
            <a:spLocks noGrp="1"/>
          </p:cNvSpPr>
          <p:nvPr>
            <p:ph type="sldNum" sz="quarter" idx="5"/>
          </p:nvPr>
        </p:nvSpPr>
        <p:spPr/>
        <p:txBody>
          <a:bodyPr/>
          <a:lstStyle/>
          <a:p>
            <a:fld id="{26AB8C19-BFDD-4A59-A697-E407AF1B4649}" type="slidenum">
              <a:rPr lang="en-US" smtClean="0"/>
              <a:t>48</a:t>
            </a:fld>
            <a:endParaRPr lang="en-US" dirty="0"/>
          </a:p>
        </p:txBody>
      </p:sp>
    </p:spTree>
    <p:extLst>
      <p:ext uri="{BB962C8B-B14F-4D97-AF65-F5344CB8AC3E}">
        <p14:creationId xmlns:p14="http://schemas.microsoft.com/office/powerpoint/2010/main" val="62543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7F2256-477D-3E45-8A30-D971322D5DB5}" type="slidenum">
              <a:rPr lang="en-US" smtClean="0"/>
              <a:t>10</a:t>
            </a:fld>
            <a:endParaRPr lang="en-US" dirty="0"/>
          </a:p>
        </p:txBody>
      </p:sp>
    </p:spTree>
    <p:extLst>
      <p:ext uri="{BB962C8B-B14F-4D97-AF65-F5344CB8AC3E}">
        <p14:creationId xmlns:p14="http://schemas.microsoft.com/office/powerpoint/2010/main" val="193969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Traditional org chart hierarchy that we probably</a:t>
            </a:r>
            <a:r>
              <a:rPr lang="en-US" baseline="0" dirty="0"/>
              <a:t> all function within the confines of.</a:t>
            </a:r>
            <a:endParaRPr lang="en-US" dirty="0"/>
          </a:p>
        </p:txBody>
      </p:sp>
      <p:sp>
        <p:nvSpPr>
          <p:cNvPr id="4" name="Slide Number Placeholder 3"/>
          <p:cNvSpPr>
            <a:spLocks noGrp="1"/>
          </p:cNvSpPr>
          <p:nvPr>
            <p:ph type="sldNum" sz="quarter" idx="10"/>
          </p:nvPr>
        </p:nvSpPr>
        <p:spPr/>
        <p:txBody>
          <a:bodyPr/>
          <a:lstStyle/>
          <a:p>
            <a:fld id="{567F2256-477D-3E45-8A30-D971322D5DB5}" type="slidenum">
              <a:rPr lang="en-US" smtClean="0"/>
              <a:t>11</a:t>
            </a:fld>
            <a:endParaRPr lang="en-US" dirty="0"/>
          </a:p>
        </p:txBody>
      </p:sp>
    </p:spTree>
    <p:extLst>
      <p:ext uri="{BB962C8B-B14F-4D97-AF65-F5344CB8AC3E}">
        <p14:creationId xmlns:p14="http://schemas.microsoft.com/office/powerpoint/2010/main" val="276566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6650" y="427038"/>
            <a:ext cx="2044700" cy="1149350"/>
          </a:xfrm>
          <a:prstGeom prst="rect">
            <a:avLst/>
          </a:prstGeom>
          <a:noFill/>
          <a:ln w="12700">
            <a:solidFill>
              <a:prstClr val="black"/>
            </a:solidFill>
          </a:ln>
        </p:spPr>
      </p:sp>
      <p:sp>
        <p:nvSpPr>
          <p:cNvPr id="3" name="Notes Placeholder 2"/>
          <p:cNvSpPr>
            <a:spLocks noGrp="1"/>
          </p:cNvSpPr>
          <p:nvPr>
            <p:ph type="body" idx="1"/>
          </p:nvPr>
        </p:nvSpPr>
        <p:spPr>
          <a:xfrm>
            <a:off x="685800" y="1641475"/>
            <a:ext cx="5486400" cy="1343025"/>
          </a:xfrm>
          <a:prstGeom prst="rect">
            <a:avLst/>
          </a:prstGeom>
        </p:spPr>
        <p:txBody>
          <a:bodyPr/>
          <a:lstStyle/>
          <a:p>
            <a:endParaRPr lang="en-US" dirty="0"/>
          </a:p>
        </p:txBody>
      </p:sp>
    </p:spTree>
    <p:extLst>
      <p:ext uri="{BB962C8B-B14F-4D97-AF65-F5344CB8AC3E}">
        <p14:creationId xmlns:p14="http://schemas.microsoft.com/office/powerpoint/2010/main" val="347212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clarify or define a group’s vision is through the development of an organizing sentence. This helps everyone involved to be clear about who, what, how, why and when. In C3, very often,</a:t>
            </a:r>
            <a:r>
              <a:rPr lang="en-US" baseline="0" dirty="0"/>
              <a:t> a community coalition has a charter that includes these details but this can condense everything a little more.</a:t>
            </a:r>
            <a:r>
              <a:rPr lang="en-US" dirty="0"/>
              <a:t> Let’s walk through the components of an organizing sentence.</a:t>
            </a:r>
          </a:p>
        </p:txBody>
      </p:sp>
      <p:sp>
        <p:nvSpPr>
          <p:cNvPr id="4" name="Slide Number Placeholder 3"/>
          <p:cNvSpPr>
            <a:spLocks noGrp="1"/>
          </p:cNvSpPr>
          <p:nvPr>
            <p:ph type="sldNum" sz="quarter" idx="10"/>
          </p:nvPr>
        </p:nvSpPr>
        <p:spPr/>
        <p:txBody>
          <a:bodyPr/>
          <a:lstStyle/>
          <a:p>
            <a:pPr>
              <a:defRPr/>
            </a:pPr>
            <a:fld id="{8B9E5577-F27D-4A54-9A25-B0243DECD688}" type="slidenum">
              <a:rPr lang="en-US" smtClean="0"/>
              <a:pPr>
                <a:defRPr/>
              </a:pPr>
              <a:t>14</a:t>
            </a:fld>
            <a:endParaRPr lang="en-US" dirty="0"/>
          </a:p>
        </p:txBody>
      </p:sp>
    </p:spTree>
    <p:extLst>
      <p:ext uri="{BB962C8B-B14F-4D97-AF65-F5344CB8AC3E}">
        <p14:creationId xmlns:p14="http://schemas.microsoft.com/office/powerpoint/2010/main" val="371380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are pretty clear about who we are working with or tasked to work with… With community coalitions</a:t>
            </a:r>
            <a:r>
              <a:rPr lang="en-US" baseline="0" dirty="0"/>
              <a:t> or groups, it</a:t>
            </a:r>
            <a:endParaRPr lang="en-US" dirty="0"/>
          </a:p>
        </p:txBody>
      </p:sp>
      <p:sp>
        <p:nvSpPr>
          <p:cNvPr id="4" name="Slide Number Placeholder 3"/>
          <p:cNvSpPr>
            <a:spLocks noGrp="1"/>
          </p:cNvSpPr>
          <p:nvPr>
            <p:ph type="sldNum" sz="quarter" idx="10"/>
          </p:nvPr>
        </p:nvSpPr>
        <p:spPr/>
        <p:txBody>
          <a:bodyPr/>
          <a:lstStyle/>
          <a:p>
            <a:pPr>
              <a:defRPr/>
            </a:pPr>
            <a:fld id="{8B9E5577-F27D-4A54-9A25-B0243DECD688}" type="slidenum">
              <a:rPr lang="en-US" smtClean="0"/>
              <a:pPr>
                <a:defRPr/>
              </a:pPr>
              <a:t>15</a:t>
            </a:fld>
            <a:endParaRPr lang="en-US" dirty="0"/>
          </a:p>
        </p:txBody>
      </p:sp>
    </p:spTree>
    <p:extLst>
      <p:ext uri="{BB962C8B-B14F-4D97-AF65-F5344CB8AC3E}">
        <p14:creationId xmlns:p14="http://schemas.microsoft.com/office/powerpoint/2010/main" val="357465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9E5577-F27D-4A54-9A25-B0243DECD688}" type="slidenum">
              <a:rPr lang="en-US" smtClean="0"/>
              <a:pPr>
                <a:defRPr/>
              </a:pPr>
              <a:t>16</a:t>
            </a:fld>
            <a:endParaRPr lang="en-US" dirty="0"/>
          </a:p>
        </p:txBody>
      </p:sp>
    </p:spTree>
    <p:extLst>
      <p:ext uri="{BB962C8B-B14F-4D97-AF65-F5344CB8AC3E}">
        <p14:creationId xmlns:p14="http://schemas.microsoft.com/office/powerpoint/2010/main" val="2546092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511B3CF-0BCE-4AFF-83BD-D2D3C9F3007A}"/>
              </a:ext>
            </a:extLst>
          </p:cNvPr>
          <p:cNvGrpSpPr/>
          <p:nvPr userDrawn="1"/>
        </p:nvGrpSpPr>
        <p:grpSpPr>
          <a:xfrm>
            <a:off x="2707796" y="1628222"/>
            <a:ext cx="3728407" cy="1472889"/>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Tree>
    <p:extLst>
      <p:ext uri="{BB962C8B-B14F-4D97-AF65-F5344CB8AC3E}">
        <p14:creationId xmlns:p14="http://schemas.microsoft.com/office/powerpoint/2010/main" val="20948540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5723-8B6D-4A00-9F8C-C87639CBE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FCA27-5323-4FA3-B9B7-F54856B53E2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06C1A7-5694-4E5C-8895-036ED5F8F93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5DE542-8FCF-4D72-B495-5DDE40AB7AF2}"/>
              </a:ext>
            </a:extLst>
          </p:cNvPr>
          <p:cNvSpPr>
            <a:spLocks noGrp="1"/>
          </p:cNvSpPr>
          <p:nvPr>
            <p:ph type="dt" sz="half" idx="10"/>
          </p:nvPr>
        </p:nvSpPr>
        <p:spPr/>
        <p:txBody>
          <a:bodyPr/>
          <a:lstStyle/>
          <a:p>
            <a:fld id="{7D4DA08C-2E45-4FE8-8123-7A4E5FAD4F71}" type="datetimeFigureOut">
              <a:rPr lang="en-US" smtClean="0"/>
              <a:t>11/14/2019</a:t>
            </a:fld>
            <a:endParaRPr lang="en-US" dirty="0"/>
          </a:p>
        </p:txBody>
      </p:sp>
      <p:sp>
        <p:nvSpPr>
          <p:cNvPr id="6" name="Footer Placeholder 5">
            <a:extLst>
              <a:ext uri="{FF2B5EF4-FFF2-40B4-BE49-F238E27FC236}">
                <a16:creationId xmlns:a16="http://schemas.microsoft.com/office/drawing/2014/main" id="{50A8020F-B151-4AED-A69A-0217E59AE1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95C81C-2697-4DD4-8A81-27A81CA3606D}"/>
              </a:ext>
            </a:extLst>
          </p:cNvPr>
          <p:cNvSpPr>
            <a:spLocks noGrp="1"/>
          </p:cNvSpPr>
          <p:nvPr>
            <p:ph type="sldNum" sz="quarter" idx="12"/>
          </p:nvPr>
        </p:nvSpPr>
        <p:spPr/>
        <p:txBody>
          <a:bodyPr/>
          <a:lstStyle/>
          <a:p>
            <a:fld id="{284E54E0-D30A-4257-8934-F0D0423E9331}" type="slidenum">
              <a:rPr lang="en-US" smtClean="0"/>
              <a:t>‹#›</a:t>
            </a:fld>
            <a:endParaRPr lang="en-US" dirty="0"/>
          </a:p>
        </p:txBody>
      </p:sp>
    </p:spTree>
    <p:extLst>
      <p:ext uri="{BB962C8B-B14F-4D97-AF65-F5344CB8AC3E}">
        <p14:creationId xmlns:p14="http://schemas.microsoft.com/office/powerpoint/2010/main" val="350752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auto">
          <a:xfrm>
            <a:off x="0" y="114300"/>
            <a:ext cx="9144000" cy="5715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4767263"/>
            <a:ext cx="381000" cy="273844"/>
          </a:xfrm>
          <a:prstGeom prst="rect">
            <a:avLst/>
          </a:prstGeom>
        </p:spPr>
        <p:txBody>
          <a:bodyPr vert="horz" lIns="91440" tIns="45720" rIns="91440" bIns="45720" rtlCol="0" anchor="ctr"/>
          <a:lstStyle>
            <a:lvl1pPr algn="l">
              <a:defRPr sz="9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Tree>
    <p:extLst>
      <p:ext uri="{BB962C8B-B14F-4D97-AF65-F5344CB8AC3E}">
        <p14:creationId xmlns:p14="http://schemas.microsoft.com/office/powerpoint/2010/main" val="24919857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60202"/>
            <a:ext cx="8229600" cy="590936"/>
          </a:xfrm>
          <a:prstGeom prst="rect">
            <a:avLst/>
          </a:prstGeom>
        </p:spPr>
        <p:txBody>
          <a:bodyPr/>
          <a:lstStyle>
            <a:lvl1pPr>
              <a:defRPr sz="2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7014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DE186AC-2105-D347-AA42-ECA600359DE3}" type="datetimeFigureOut">
              <a:rPr lang="en-US" smtClean="0"/>
              <a:t>11/14/2019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EE431C5-C795-5E45-9327-1EB82807EDA5}" type="slidenum">
              <a:rPr lang="en-US" smtClean="0"/>
              <a:t>‹#›</a:t>
            </a:fld>
            <a:endParaRPr lang="en-US"/>
          </a:p>
        </p:txBody>
      </p:sp>
    </p:spTree>
    <p:extLst>
      <p:ext uri="{BB962C8B-B14F-4D97-AF65-F5344CB8AC3E}">
        <p14:creationId xmlns:p14="http://schemas.microsoft.com/office/powerpoint/2010/main" val="55695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ragraph Style_no-ani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257301"/>
            <a:ext cx="8382000" cy="326231"/>
          </a:xfrm>
        </p:spPr>
        <p:txBody>
          <a:bodyPr/>
          <a:lstStyle>
            <a:lvl1pPr marL="0" indent="0">
              <a:spcAft>
                <a:spcPts val="900"/>
              </a:spcAft>
              <a:buNone/>
              <a:defRPr sz="1800" b="1">
                <a:solidFill>
                  <a:srgbClr val="0479C1"/>
                </a:solidFill>
              </a:defRPr>
            </a:lvl1pPr>
            <a:lvl2pPr marL="728663" indent="-385763">
              <a:buFont typeface="+mj-lt"/>
              <a:buAutoNum type="arabicPeriod"/>
              <a:defRPr sz="1800"/>
            </a:lvl2pPr>
            <a:lvl3pPr>
              <a:defRPr sz="1500"/>
            </a:lvl3pPr>
            <a:lvl4pPr>
              <a:buFont typeface="Arial" panose="020B0604020202020204" pitchFamily="34" charset="0"/>
              <a:buChar char="•"/>
              <a:defRPr sz="135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14300"/>
            <a:ext cx="9144000" cy="5715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4767263"/>
            <a:ext cx="381000" cy="273844"/>
          </a:xfrm>
          <a:prstGeom prst="rect">
            <a:avLst/>
          </a:prstGeom>
        </p:spPr>
        <p:txBody>
          <a:bodyPr vert="horz" lIns="91440" tIns="45720" rIns="91440" bIns="45720" rtlCol="0" anchor="ctr"/>
          <a:lstStyle>
            <a:lvl1pPr algn="l">
              <a:defRPr sz="9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8" name="Text Placeholder 7"/>
          <p:cNvSpPr>
            <a:spLocks noGrp="1"/>
          </p:cNvSpPr>
          <p:nvPr>
            <p:ph type="body" sz="quarter" idx="10" hasCustomPrompt="1"/>
          </p:nvPr>
        </p:nvSpPr>
        <p:spPr>
          <a:xfrm>
            <a:off x="381000" y="1714500"/>
            <a:ext cx="8077200" cy="2286000"/>
          </a:xfrm>
        </p:spPr>
        <p:txBody>
          <a:bodyPr/>
          <a:lstStyle>
            <a:lvl1pPr marL="0" indent="0">
              <a:buFont typeface="+mj-lt"/>
              <a:buNone/>
              <a:defRPr sz="1800" baseline="0"/>
            </a:lvl1pPr>
            <a:lvl2pPr>
              <a:defRPr sz="1650"/>
            </a:lvl2pPr>
            <a:lvl3pPr>
              <a:buFont typeface="Arial" panose="020B0604020202020204" pitchFamily="34" charset="0"/>
              <a:buChar char="•"/>
              <a:defRPr sz="1500"/>
            </a:lvl3pPr>
            <a:lvl4pPr>
              <a:defRPr sz="1350"/>
            </a:lvl4pPr>
          </a:lstStyle>
          <a:p>
            <a:pPr lvl="0"/>
            <a:r>
              <a:rPr lang="en-US" dirty="0"/>
              <a:t>Body copy</a:t>
            </a:r>
          </a:p>
        </p:txBody>
      </p:sp>
    </p:spTree>
    <p:extLst>
      <p:ext uri="{BB962C8B-B14F-4D97-AF65-F5344CB8AC3E}">
        <p14:creationId xmlns:p14="http://schemas.microsoft.com/office/powerpoint/2010/main" val="1553273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dirty="0"/>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70" y="277201"/>
            <a:ext cx="8956648" cy="220401"/>
            <a:chOff x="238870" y="277201"/>
            <a:chExt cx="8956648" cy="220401"/>
          </a:xfrm>
        </p:grpSpPr>
        <p:sp>
          <p:nvSpPr>
            <p:cNvPr id="6" name="Rectangle 5">
              <a:extLst>
                <a:ext uri="{FF2B5EF4-FFF2-40B4-BE49-F238E27FC236}">
                  <a16:creationId xmlns:a16="http://schemas.microsoft.com/office/drawing/2014/main" id="{ECA32EBF-24D0-4C07-BE26-27215B86A8C9}"/>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947856"/>
          </a:xfrm>
        </p:spPr>
        <p:txBody>
          <a:bodyPr>
            <a:noAutofit/>
          </a:bodyPr>
          <a:lstStyle>
            <a:lvl1pPr marL="0" indent="0">
              <a:spcBef>
                <a:spcPts val="0"/>
              </a:spcBef>
              <a:buNone/>
              <a:defRPr sz="3200" spc="80" baseline="0">
                <a:solidFill>
                  <a:srgbClr val="0073B6"/>
                </a:solidFill>
                <a:latin typeface="Bahnschrift Condensed" panose="020B0502040204020203" pitchFamily="34" charset="0"/>
              </a:defRPr>
            </a:lvl1pPr>
          </a:lstStyle>
          <a:p>
            <a:pPr lvl="0"/>
            <a:r>
              <a:rPr lang="en-US" dirty="0"/>
              <a:t>TITLE PLACEMENT</a:t>
            </a:r>
          </a:p>
          <a:p>
            <a:pPr lvl="0"/>
            <a:r>
              <a:rPr lang="en-US" dirty="0"/>
              <a:t>HERE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3" y="1857081"/>
            <a:ext cx="7397260" cy="2832434"/>
          </a:xfrm>
        </p:spPr>
        <p:txBody>
          <a:bodyPr>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a:solidFill>
                  <a:srgbClr val="0073B6"/>
                </a:solidFill>
              </a:defRPr>
            </a:lvl1pPr>
          </a:lstStyle>
          <a:p>
            <a:pPr marL="342900" indent="-342900">
              <a:spcBef>
                <a:spcPts val="600"/>
              </a:spcBef>
              <a:buClr>
                <a:srgbClr val="006CB6"/>
              </a:buClr>
              <a:buFont typeface="+mj-lt"/>
              <a:buAutoNum type="arabicPeriod"/>
            </a:pPr>
            <a:r>
              <a:rPr lang="en-US" sz="1600" dirty="0">
                <a:solidFill>
                  <a:srgbClr val="006CB6"/>
                </a:solidFill>
                <a:latin typeface="Nirmala UI" panose="020B0502040204020203" pitchFamily="34" charset="0"/>
                <a:cs typeface="Nirmala UI" panose="020B0502040204020203" pitchFamily="34" charset="0"/>
              </a:rPr>
              <a:t>List item #1</a:t>
            </a:r>
          </a:p>
          <a:p>
            <a:pPr marL="342900" indent="-342900">
              <a:spcBef>
                <a:spcPts val="600"/>
              </a:spcBef>
              <a:buClr>
                <a:srgbClr val="006CB6"/>
              </a:buClr>
              <a:buFont typeface="+mj-lt"/>
              <a:buAutoNum type="arabicPeriod"/>
            </a:pPr>
            <a:r>
              <a:rPr lang="en-US" sz="1600" dirty="0">
                <a:solidFill>
                  <a:srgbClr val="006CB6"/>
                </a:solidFill>
                <a:latin typeface="Nirmala UI" panose="020B0502040204020203" pitchFamily="34" charset="0"/>
                <a:cs typeface="Nirmala UI" panose="020B0502040204020203" pitchFamily="34" charset="0"/>
              </a:rPr>
              <a:t>List item #2</a:t>
            </a:r>
          </a:p>
          <a:p>
            <a:pPr marL="342900" indent="-342900">
              <a:spcBef>
                <a:spcPts val="600"/>
              </a:spcBef>
              <a:buClr>
                <a:srgbClr val="006CB6"/>
              </a:buClr>
              <a:buFont typeface="+mj-lt"/>
              <a:buAutoNum type="arabicPeriod"/>
            </a:pPr>
            <a:r>
              <a:rPr lang="en-US" sz="1600" dirty="0">
                <a:solidFill>
                  <a:srgbClr val="006CB6"/>
                </a:solidFill>
                <a:latin typeface="Nirmala UI" panose="020B0502040204020203" pitchFamily="34" charset="0"/>
                <a:cs typeface="Nirmala UI" panose="020B0502040204020203" pitchFamily="34" charset="0"/>
              </a:rPr>
              <a:t>List item #3</a:t>
            </a:r>
          </a:p>
          <a:p>
            <a:pPr marL="342900" indent="-342900">
              <a:spcBef>
                <a:spcPts val="600"/>
              </a:spcBef>
              <a:buClr>
                <a:srgbClr val="006CB6"/>
              </a:buClr>
              <a:buFont typeface="+mj-lt"/>
              <a:buAutoNum type="arabicPeriod"/>
            </a:pPr>
            <a:r>
              <a:rPr lang="en-US" sz="1600" dirty="0">
                <a:solidFill>
                  <a:srgbClr val="006CB6"/>
                </a:solidFill>
                <a:latin typeface="Nirmala UI" panose="020B0502040204020203" pitchFamily="34" charset="0"/>
                <a:cs typeface="Nirmala UI" panose="020B0502040204020203" pitchFamily="34" charset="0"/>
              </a:rPr>
              <a:t>List item #4</a:t>
            </a:r>
            <a:endParaRPr kumimoji="0" lang="en-US" sz="1600" b="0" i="0" u="none" strike="noStrike" kern="1200" cap="none" spc="0" normalizeH="0" baseline="0" noProof="0" dirty="0">
              <a:ln>
                <a:noFill/>
              </a:ln>
              <a:solidFill>
                <a:srgbClr val="006CB6"/>
              </a:solidFill>
              <a:effectLst/>
              <a:uLnTx/>
              <a:uFillTx/>
              <a:latin typeface="Nirmala UI" panose="020B0502040204020203" pitchFamily="34" charset="0"/>
              <a:ea typeface="+mn-ea"/>
              <a:cs typeface="Nirmala UI" panose="020B0502040204020203" pitchFamily="34" charset="0"/>
            </a:endParaRPr>
          </a:p>
          <a:p>
            <a:pPr marL="342900" indent="-342900">
              <a:spcBef>
                <a:spcPts val="600"/>
              </a:spcBef>
              <a:buClr>
                <a:srgbClr val="006CB6"/>
              </a:buClr>
              <a:buFont typeface="+mj-lt"/>
              <a:buAutoNum type="arabicPeriod"/>
            </a:pPr>
            <a:endParaRPr lang="en-US" sz="2800" dirty="0">
              <a:solidFill>
                <a:srgbClr val="006CB6"/>
              </a:solidFill>
              <a:latin typeface="Nirmala UI" panose="020B0502040204020203" pitchFamily="34" charset="0"/>
              <a:cs typeface="Nirmala UI" panose="020B0502040204020203" pitchFamily="34" charset="0"/>
            </a:endParaRPr>
          </a:p>
        </p:txBody>
      </p:sp>
      <p:sp>
        <p:nvSpPr>
          <p:cNvPr id="15" name="Content Placeholder 14">
            <a:extLst>
              <a:ext uri="{FF2B5EF4-FFF2-40B4-BE49-F238E27FC236}">
                <a16:creationId xmlns:a16="http://schemas.microsoft.com/office/drawing/2014/main" id="{8D66735A-4233-42D0-AF7C-3F3569588481}"/>
              </a:ext>
            </a:extLst>
          </p:cNvPr>
          <p:cNvSpPr>
            <a:spLocks noGrp="1"/>
          </p:cNvSpPr>
          <p:nvPr>
            <p:ph sz="quarter" idx="15" hasCustomPrompt="1"/>
          </p:nvPr>
        </p:nvSpPr>
        <p:spPr>
          <a:xfrm>
            <a:off x="399203" y="1451263"/>
            <a:ext cx="2705100" cy="454025"/>
          </a:xfrm>
        </p:spPr>
        <p:txBody>
          <a:bodyPr>
            <a:normAutofit/>
          </a:bodyPr>
          <a:lstStyle>
            <a:lvl1pPr marL="0" indent="0">
              <a:buNone/>
              <a:defRPr sz="1600" b="1">
                <a:solidFill>
                  <a:srgbClr val="0073B6"/>
                </a:solidFill>
                <a:latin typeface="Nirmala UI" panose="020B0502040204020203" pitchFamily="34" charset="0"/>
                <a:cs typeface="Nirmala UI" panose="020B0502040204020203" pitchFamily="34" charset="0"/>
              </a:defRPr>
            </a:lvl1pPr>
          </a:lstStyle>
          <a:p>
            <a:pPr lvl="0"/>
            <a:r>
              <a:rPr lang="en-US" dirty="0"/>
              <a:t>Caption</a:t>
            </a:r>
          </a:p>
        </p:txBody>
      </p:sp>
    </p:spTree>
    <p:extLst>
      <p:ext uri="{BB962C8B-B14F-4D97-AF65-F5344CB8AC3E}">
        <p14:creationId xmlns:p14="http://schemas.microsoft.com/office/powerpoint/2010/main" val="3300092649"/>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135508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76098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17C918-522F-419D-9882-F136F424A54A}"/>
              </a:ext>
            </a:extLst>
          </p:cNvPr>
          <p:cNvSpPr/>
          <p:nvPr userDrawn="1"/>
        </p:nvSpPr>
        <p:spPr>
          <a:xfrm flipH="1" flipV="1">
            <a:off x="4063" y="0"/>
            <a:ext cx="9144000" cy="200112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4201AE3-1BB6-4243-BDF3-10493910658E}"/>
              </a:ext>
            </a:extLst>
          </p:cNvPr>
          <p:cNvGrpSpPr/>
          <p:nvPr userDrawn="1"/>
        </p:nvGrpSpPr>
        <p:grpSpPr>
          <a:xfrm>
            <a:off x="457976" y="642207"/>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17" name="Rectangle 16">
            <a:extLst>
              <a:ext uri="{FF2B5EF4-FFF2-40B4-BE49-F238E27FC236}">
                <a16:creationId xmlns:a16="http://schemas.microsoft.com/office/drawing/2014/main" id="{3370C34B-E929-4CB6-B24A-AB302E13DC93}"/>
              </a:ext>
            </a:extLst>
          </p:cNvPr>
          <p:cNvSpPr/>
          <p:nvPr/>
        </p:nvSpPr>
        <p:spPr>
          <a:xfrm rot="5400000">
            <a:off x="4548705" y="-2549846"/>
            <a:ext cx="51211" cy="9153144"/>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64601" y="2571751"/>
            <a:ext cx="5626120" cy="1374608"/>
          </a:xfrm>
        </p:spPr>
        <p:txBody>
          <a:bodyPr>
            <a:noAutofit/>
          </a:bodyPr>
          <a:lstStyle>
            <a:lvl1pPr marL="0" indent="0">
              <a:spcBef>
                <a:spcPts val="0"/>
              </a:spcBef>
              <a:buNone/>
              <a:defRPr sz="4800" spc="80" baseline="0">
                <a:solidFill>
                  <a:srgbClr val="0073B6"/>
                </a:solidFill>
                <a:latin typeface="Bahnschrift Condensed" panose="020B0502040204020203" pitchFamily="34" charset="0"/>
              </a:defRPr>
            </a:lvl1pPr>
          </a:lstStyle>
          <a:p>
            <a:pPr lvl="0"/>
            <a:r>
              <a:rPr lang="en-US" dirty="0"/>
              <a:t>SECTION HEADER</a:t>
            </a:r>
          </a:p>
          <a:p>
            <a:pPr lvl="0"/>
            <a:r>
              <a:rPr lang="en-US" dirty="0"/>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64601" y="3999308"/>
            <a:ext cx="5626120"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dirty="0"/>
              <a:t>Month, Day, Year</a:t>
            </a:r>
          </a:p>
        </p:txBody>
      </p:sp>
    </p:spTree>
    <p:extLst>
      <p:ext uri="{BB962C8B-B14F-4D97-AF65-F5344CB8AC3E}">
        <p14:creationId xmlns:p14="http://schemas.microsoft.com/office/powerpoint/2010/main" val="927589610"/>
      </p:ext>
    </p:extLst>
  </p:cSld>
  <p:clrMapOvr>
    <a:masterClrMapping/>
  </p:clrMapOvr>
  <p:extLst>
    <p:ext uri="{DCECCB84-F9BA-43D5-87BE-67443E8EF086}">
      <p15:sldGuideLst xmlns:p15="http://schemas.microsoft.com/office/powerpoint/2012/main">
        <p15:guide id="1" orient="horz" pos="90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70C34B-E929-4CB6-B24A-AB302E13DC93}"/>
              </a:ext>
            </a:extLst>
          </p:cNvPr>
          <p:cNvSpPr/>
          <p:nvPr/>
        </p:nvSpPr>
        <p:spPr>
          <a:xfrm>
            <a:off x="3114561" y="0"/>
            <a:ext cx="51211" cy="514807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52F0C3E-B2C2-4F1A-9E59-3A12C252A921}"/>
              </a:ext>
            </a:extLst>
          </p:cNvPr>
          <p:cNvSpPr/>
          <p:nvPr userDrawn="1"/>
        </p:nvSpPr>
        <p:spPr>
          <a:xfrm flipH="1" flipV="1">
            <a:off x="0" y="-22122"/>
            <a:ext cx="3114561" cy="516636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4201AE3-1BB6-4243-BDF3-10493910658E}"/>
              </a:ext>
            </a:extLst>
          </p:cNvPr>
          <p:cNvGrpSpPr/>
          <p:nvPr userDrawn="1"/>
        </p:nvGrpSpPr>
        <p:grpSpPr>
          <a:xfrm>
            <a:off x="406358" y="349451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445005" y="2774370"/>
            <a:ext cx="4062544" cy="1374608"/>
          </a:xfrm>
        </p:spPr>
        <p:txBody>
          <a:bodyPr>
            <a:noAutofit/>
          </a:bodyPr>
          <a:lstStyle>
            <a:lvl1pPr marL="0" indent="0">
              <a:spcBef>
                <a:spcPts val="0"/>
              </a:spcBef>
              <a:buNone/>
              <a:defRPr sz="4800" spc="80" baseline="0">
                <a:solidFill>
                  <a:srgbClr val="0073B6"/>
                </a:solidFill>
                <a:latin typeface="Bahnschrift Condensed" panose="020B0502040204020203" pitchFamily="34" charset="0"/>
              </a:defRPr>
            </a:lvl1pPr>
          </a:lstStyle>
          <a:p>
            <a:pPr lvl="0"/>
            <a:r>
              <a:rPr lang="en-US" dirty="0"/>
              <a:t>SECTION HEADER</a:t>
            </a:r>
          </a:p>
          <a:p>
            <a:pPr lvl="0"/>
            <a:r>
              <a:rPr lang="en-US" dirty="0"/>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445005" y="4201927"/>
            <a:ext cx="4062544"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dirty="0"/>
              <a:t>Month, Day, Year</a:t>
            </a:r>
          </a:p>
        </p:txBody>
      </p:sp>
    </p:spTree>
    <p:extLst>
      <p:ext uri="{BB962C8B-B14F-4D97-AF65-F5344CB8AC3E}">
        <p14:creationId xmlns:p14="http://schemas.microsoft.com/office/powerpoint/2010/main" val="4004565372"/>
      </p:ext>
    </p:extLst>
  </p:cSld>
  <p:clrMapOvr>
    <a:masterClrMapping/>
  </p:clrMapOvr>
  <p:extLst>
    <p:ext uri="{DCECCB84-F9BA-43D5-87BE-67443E8EF086}">
      <p15:sldGuideLst xmlns:p15="http://schemas.microsoft.com/office/powerpoint/2012/main">
        <p15:guide id="1" orient="horz" pos="2772" userDrawn="1">
          <p15:clr>
            <a:srgbClr val="FBAE40"/>
          </p15:clr>
        </p15:guide>
        <p15:guide id="2" pos="25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C0D7501-2E8B-4E16-B18F-AA5D29A90FCF}"/>
              </a:ext>
            </a:extLst>
          </p:cNvPr>
          <p:cNvGrpSpPr/>
          <p:nvPr userDrawn="1"/>
        </p:nvGrpSpPr>
        <p:grpSpPr>
          <a:xfrm>
            <a:off x="7862156" y="4591711"/>
            <a:ext cx="949374" cy="398123"/>
            <a:chOff x="7092145" y="5347298"/>
            <a:chExt cx="4437790" cy="1753124"/>
          </a:xfrm>
        </p:grpSpPr>
        <p:pic>
          <p:nvPicPr>
            <p:cNvPr id="5" name="Picture 4">
              <a:extLst>
                <a:ext uri="{FF2B5EF4-FFF2-40B4-BE49-F238E27FC236}">
                  <a16:creationId xmlns:a16="http://schemas.microsoft.com/office/drawing/2014/main" id="{7216C78A-ADF5-4AD3-AED7-FFDB270532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6" name="Picture 5" descr="A close up of a logo&#10;&#10;Description automatically generated">
              <a:extLst>
                <a:ext uri="{FF2B5EF4-FFF2-40B4-BE49-F238E27FC236}">
                  <a16:creationId xmlns:a16="http://schemas.microsoft.com/office/drawing/2014/main" id="{BB666127-1795-4219-9B3D-A2847322D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7" name="Picture 6">
              <a:extLst>
                <a:ext uri="{FF2B5EF4-FFF2-40B4-BE49-F238E27FC236}">
                  <a16:creationId xmlns:a16="http://schemas.microsoft.com/office/drawing/2014/main" id="{DE3C4003-DBC8-46BD-947D-65A0D01F5A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8" name="Picture 7">
              <a:extLst>
                <a:ext uri="{FF2B5EF4-FFF2-40B4-BE49-F238E27FC236}">
                  <a16:creationId xmlns:a16="http://schemas.microsoft.com/office/drawing/2014/main" id="{69E3E427-CC99-49E9-A9DF-349633C894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9" name="Picture 8" descr="A close up of a logo&#10;&#10;Description automatically generated">
              <a:extLst>
                <a:ext uri="{FF2B5EF4-FFF2-40B4-BE49-F238E27FC236}">
                  <a16:creationId xmlns:a16="http://schemas.microsoft.com/office/drawing/2014/main" id="{CE97655B-4200-42F5-A1D8-64FA23E7E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0" name="Picture 9">
              <a:extLst>
                <a:ext uri="{FF2B5EF4-FFF2-40B4-BE49-F238E27FC236}">
                  <a16:creationId xmlns:a16="http://schemas.microsoft.com/office/drawing/2014/main" id="{4EFBA174-9D92-4869-9647-6FA2E2F184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1" name="Picture 10">
              <a:extLst>
                <a:ext uri="{FF2B5EF4-FFF2-40B4-BE49-F238E27FC236}">
                  <a16:creationId xmlns:a16="http://schemas.microsoft.com/office/drawing/2014/main" id="{AF868A22-B266-4073-A68C-7D1576B04A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12" name="Picture 11">
              <a:extLst>
                <a:ext uri="{FF2B5EF4-FFF2-40B4-BE49-F238E27FC236}">
                  <a16:creationId xmlns:a16="http://schemas.microsoft.com/office/drawing/2014/main" id="{E8458B2C-CFD6-45EB-BF47-F01696704E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13" name="Picture 12">
              <a:extLst>
                <a:ext uri="{FF2B5EF4-FFF2-40B4-BE49-F238E27FC236}">
                  <a16:creationId xmlns:a16="http://schemas.microsoft.com/office/drawing/2014/main" id="{966F99BF-02B0-4457-86F5-277F64AA75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14" name="Picture 13">
              <a:extLst>
                <a:ext uri="{FF2B5EF4-FFF2-40B4-BE49-F238E27FC236}">
                  <a16:creationId xmlns:a16="http://schemas.microsoft.com/office/drawing/2014/main" id="{2ED48079-6C25-46B7-AA73-74BAC3E9F2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255900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882B-8B1A-4ADF-A320-5DE311E56C2F}"/>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E34EAF17-9C50-4F91-BA79-2747F57D80D8}"/>
              </a:ext>
            </a:extLst>
          </p:cNvPr>
          <p:cNvSpPr>
            <a:spLocks noGrp="1"/>
          </p:cNvSpPr>
          <p:nvPr>
            <p:ph type="sldNum" sz="quarter" idx="11"/>
          </p:nvPr>
        </p:nvSpPr>
        <p:spPr/>
        <p:txBody>
          <a:bodyPr/>
          <a:lstStyle/>
          <a:p>
            <a:fld id="{10DAB2CC-E082-4A90-B521-35AE5120E197}" type="slidenum">
              <a:rPr lang="en-US" smtClean="0"/>
              <a:pPr/>
              <a:t>‹#›</a:t>
            </a:fld>
            <a:endParaRPr lang="en-US" dirty="0"/>
          </a:p>
        </p:txBody>
      </p:sp>
    </p:spTree>
    <p:extLst>
      <p:ext uri="{BB962C8B-B14F-4D97-AF65-F5344CB8AC3E}">
        <p14:creationId xmlns:p14="http://schemas.microsoft.com/office/powerpoint/2010/main" val="201001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C4C3-CEBE-4A3A-A068-E7BD082F8A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E2F4B-CCB5-4B4F-BF7F-F8F3E374C1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818A3-F5A1-43F4-A816-83B59F307BB5}"/>
              </a:ext>
            </a:extLst>
          </p:cNvPr>
          <p:cNvSpPr>
            <a:spLocks noGrp="1"/>
          </p:cNvSpPr>
          <p:nvPr>
            <p:ph type="dt" sz="half" idx="10"/>
          </p:nvPr>
        </p:nvSpPr>
        <p:spPr/>
        <p:txBody>
          <a:bodyPr/>
          <a:lstStyle/>
          <a:p>
            <a:fld id="{7D4DA08C-2E45-4FE8-8123-7A4E5FAD4F71}" type="datetimeFigureOut">
              <a:rPr lang="en-US" smtClean="0"/>
              <a:t>11/14/2019</a:t>
            </a:fld>
            <a:endParaRPr lang="en-US" dirty="0"/>
          </a:p>
        </p:txBody>
      </p:sp>
      <p:sp>
        <p:nvSpPr>
          <p:cNvPr id="5" name="Footer Placeholder 4">
            <a:extLst>
              <a:ext uri="{FF2B5EF4-FFF2-40B4-BE49-F238E27FC236}">
                <a16:creationId xmlns:a16="http://schemas.microsoft.com/office/drawing/2014/main" id="{C63944B9-6CA3-4642-B22C-1AC93B3F87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4909BD-1408-4F9C-8343-10A802AE31F4}"/>
              </a:ext>
            </a:extLst>
          </p:cNvPr>
          <p:cNvSpPr>
            <a:spLocks noGrp="1"/>
          </p:cNvSpPr>
          <p:nvPr>
            <p:ph type="sldNum" sz="quarter" idx="12"/>
          </p:nvPr>
        </p:nvSpPr>
        <p:spPr/>
        <p:txBody>
          <a:bodyPr/>
          <a:lstStyle/>
          <a:p>
            <a:fld id="{284E54E0-D30A-4257-8934-F0D0423E9331}" type="slidenum">
              <a:rPr lang="en-US" smtClean="0"/>
              <a:t>‹#›</a:t>
            </a:fld>
            <a:endParaRPr lang="en-US" dirty="0"/>
          </a:p>
        </p:txBody>
      </p:sp>
    </p:spTree>
    <p:extLst>
      <p:ext uri="{BB962C8B-B14F-4D97-AF65-F5344CB8AC3E}">
        <p14:creationId xmlns:p14="http://schemas.microsoft.com/office/powerpoint/2010/main" val="338860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5"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363A112-E859-4B73-8072-F5A3C154F11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5635392-9322-4D8C-BAEB-F8AD55B37190}"/>
              </a:ext>
            </a:extLst>
          </p:cNvPr>
          <p:cNvSpPr>
            <a:spLocks noGrp="1"/>
          </p:cNvSpPr>
          <p:nvPr>
            <p:ph type="ftr" sz="quarter" idx="3"/>
          </p:nvPr>
        </p:nvSpPr>
        <p:spPr>
          <a:xfrm>
            <a:off x="701178" y="4858705"/>
            <a:ext cx="3086100" cy="274637"/>
          </a:xfrm>
          <a:prstGeom prst="rect">
            <a:avLst/>
          </a:prstGeom>
        </p:spPr>
        <p:txBody>
          <a:bodyPr vert="horz" lIns="91440" tIns="45720" rIns="91440" bIns="45720" rtlCol="0" anchor="ctr"/>
          <a:lstStyle>
            <a:lvl1pPr algn="l">
              <a:defRPr sz="900">
                <a:solidFill>
                  <a:srgbClr val="0073B6"/>
                </a:solidFill>
                <a:latin typeface="Nirmala UI" panose="020B0502040204020203" pitchFamily="34" charset="0"/>
                <a:cs typeface="Nirmala UI" panose="020B0502040204020203" pitchFamily="34" charset="0"/>
              </a:defRPr>
            </a:lvl1pPr>
          </a:lstStyle>
          <a:p>
            <a:r>
              <a:rPr lang="en-US" dirty="0"/>
              <a:t>Footer</a:t>
            </a:r>
          </a:p>
        </p:txBody>
      </p:sp>
      <p:sp>
        <p:nvSpPr>
          <p:cNvPr id="6" name="Slide Number Placeholder 5">
            <a:extLst>
              <a:ext uri="{FF2B5EF4-FFF2-40B4-BE49-F238E27FC236}">
                <a16:creationId xmlns:a16="http://schemas.microsoft.com/office/drawing/2014/main" id="{923D31B3-4BE9-4B4A-8474-A879FDB6FA55}"/>
              </a:ext>
            </a:extLst>
          </p:cNvPr>
          <p:cNvSpPr>
            <a:spLocks noGrp="1"/>
          </p:cNvSpPr>
          <p:nvPr>
            <p:ph type="sldNum" sz="quarter" idx="4"/>
          </p:nvPr>
        </p:nvSpPr>
        <p:spPr>
          <a:xfrm>
            <a:off x="161771" y="4858705"/>
            <a:ext cx="474865" cy="274637"/>
          </a:xfrm>
          <a:prstGeom prst="rect">
            <a:avLst/>
          </a:prstGeom>
        </p:spPr>
        <p:txBody>
          <a:bodyPr vert="horz" lIns="91440" tIns="45720" rIns="91440" bIns="45720" rtlCol="0" anchor="ctr"/>
          <a:lstStyle>
            <a:lvl1pPr algn="r">
              <a:defRPr sz="900">
                <a:solidFill>
                  <a:srgbClr val="0073B6"/>
                </a:solidFill>
                <a:latin typeface="Nirmala UI" panose="020B0502040204020203" pitchFamily="34" charset="0"/>
                <a:cs typeface="Nirmala UI" panose="020B0502040204020203" pitchFamily="34" charset="0"/>
              </a:defRPr>
            </a:lvl1pPr>
          </a:lstStyle>
          <a:p>
            <a:fld id="{10DAB2CC-E082-4A90-B521-35AE5120E197}" type="slidenum">
              <a:rPr lang="en-US" smtClean="0"/>
              <a:pPr/>
              <a:t>‹#›</a:t>
            </a:fld>
            <a:endParaRPr lang="en-US" dirty="0"/>
          </a:p>
        </p:txBody>
      </p:sp>
      <p:grpSp>
        <p:nvGrpSpPr>
          <p:cNvPr id="7" name="Group 6">
            <a:extLst>
              <a:ext uri="{FF2B5EF4-FFF2-40B4-BE49-F238E27FC236}">
                <a16:creationId xmlns:a16="http://schemas.microsoft.com/office/drawing/2014/main" id="{89B9FE35-6215-425A-A450-1B76DABA46BD}"/>
              </a:ext>
            </a:extLst>
          </p:cNvPr>
          <p:cNvGrpSpPr/>
          <p:nvPr userDrawn="1"/>
        </p:nvGrpSpPr>
        <p:grpSpPr>
          <a:xfrm>
            <a:off x="7862156" y="4591711"/>
            <a:ext cx="949374" cy="398123"/>
            <a:chOff x="7092145" y="5347298"/>
            <a:chExt cx="4437790" cy="1753124"/>
          </a:xfrm>
        </p:grpSpPr>
        <p:pic>
          <p:nvPicPr>
            <p:cNvPr id="8" name="Picture 7">
              <a:extLst>
                <a:ext uri="{FF2B5EF4-FFF2-40B4-BE49-F238E27FC236}">
                  <a16:creationId xmlns:a16="http://schemas.microsoft.com/office/drawing/2014/main" id="{C7284C95-01D9-4D49-9F9E-6B8816C1A62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9" name="Picture 8" descr="A close up of a logo&#10;&#10;Description automatically generated">
              <a:extLst>
                <a:ext uri="{FF2B5EF4-FFF2-40B4-BE49-F238E27FC236}">
                  <a16:creationId xmlns:a16="http://schemas.microsoft.com/office/drawing/2014/main" id="{9511C9F0-E240-4B52-A33C-ACCC96DE122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0" name="Picture 9">
              <a:extLst>
                <a:ext uri="{FF2B5EF4-FFF2-40B4-BE49-F238E27FC236}">
                  <a16:creationId xmlns:a16="http://schemas.microsoft.com/office/drawing/2014/main" id="{0945EFC9-CD79-42B7-8B1A-2B39A5DD65E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1" name="Picture 10">
              <a:extLst>
                <a:ext uri="{FF2B5EF4-FFF2-40B4-BE49-F238E27FC236}">
                  <a16:creationId xmlns:a16="http://schemas.microsoft.com/office/drawing/2014/main" id="{5BC24AD4-CD1C-4023-980E-1C4DFD34896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2" name="Picture 11" descr="A close up of a logo&#10;&#10;Description automatically generated">
              <a:extLst>
                <a:ext uri="{FF2B5EF4-FFF2-40B4-BE49-F238E27FC236}">
                  <a16:creationId xmlns:a16="http://schemas.microsoft.com/office/drawing/2014/main" id="{87FCCD28-0F3B-414C-821D-CA5EEB2ACF2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3" name="Picture 12">
              <a:extLst>
                <a:ext uri="{FF2B5EF4-FFF2-40B4-BE49-F238E27FC236}">
                  <a16:creationId xmlns:a16="http://schemas.microsoft.com/office/drawing/2014/main" id="{3424CC42-CD39-4487-82AD-60F4B8B97A0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4" name="Picture 13">
              <a:extLst>
                <a:ext uri="{FF2B5EF4-FFF2-40B4-BE49-F238E27FC236}">
                  <a16:creationId xmlns:a16="http://schemas.microsoft.com/office/drawing/2014/main" id="{1F84FB25-6487-4DEB-B5F1-3DD404B84C2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15" name="Picture 14">
              <a:extLst>
                <a:ext uri="{FF2B5EF4-FFF2-40B4-BE49-F238E27FC236}">
                  <a16:creationId xmlns:a16="http://schemas.microsoft.com/office/drawing/2014/main" id="{CFFB6FC7-DC11-4286-97E0-86B754F215C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16" name="Picture 15">
              <a:extLst>
                <a:ext uri="{FF2B5EF4-FFF2-40B4-BE49-F238E27FC236}">
                  <a16:creationId xmlns:a16="http://schemas.microsoft.com/office/drawing/2014/main" id="{61302A92-9F58-47CD-A5A0-EAAC3C9C853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17" name="Picture 16">
              <a:extLst>
                <a:ext uri="{FF2B5EF4-FFF2-40B4-BE49-F238E27FC236}">
                  <a16:creationId xmlns:a16="http://schemas.microsoft.com/office/drawing/2014/main" id="{C821F0E3-D6C1-44AA-8F22-36B040BD7AB8}"/>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
        <p:nvSpPr>
          <p:cNvPr id="18" name="Rectangle 17">
            <a:extLst>
              <a:ext uri="{FF2B5EF4-FFF2-40B4-BE49-F238E27FC236}">
                <a16:creationId xmlns:a16="http://schemas.microsoft.com/office/drawing/2014/main" id="{46C09EC5-6E2A-42FD-B0C0-8220EE3927A2}"/>
              </a:ext>
            </a:extLst>
          </p:cNvPr>
          <p:cNvSpPr/>
          <p:nvPr userDrawn="1"/>
        </p:nvSpPr>
        <p:spPr>
          <a:xfrm rot="5400000">
            <a:off x="3962426" y="1150677"/>
            <a:ext cx="9144" cy="7456255"/>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30270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80" r:id="rId4"/>
    <p:sldLayoutId id="2147483674" r:id="rId5"/>
    <p:sldLayoutId id="2147483676" r:id="rId6"/>
    <p:sldLayoutId id="2147483655" r:id="rId7"/>
    <p:sldLayoutId id="2147483677" r:id="rId8"/>
    <p:sldLayoutId id="2147483683" r:id="rId9"/>
    <p:sldLayoutId id="2147483679" r:id="rId10"/>
    <p:sldLayoutId id="2147483684" r:id="rId11"/>
    <p:sldLayoutId id="2147483686" r:id="rId12"/>
    <p:sldLayoutId id="2147483687" r:id="rId13"/>
    <p:sldLayoutId id="2147483688"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6.png"/><Relationship Id="rId4" Type="http://schemas.openxmlformats.org/officeDocument/2006/relationships/package" Target="../embeddings/Microsoft_Word_Document.docx"/></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9.svg"/></Relationships>
</file>

<file path=ppt/slides/_rels/slide4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9.svg"/><Relationship Id="rId5" Type="http://schemas.openxmlformats.org/officeDocument/2006/relationships/image" Target="../media/image43.png"/><Relationship Id="rId4" Type="http://schemas.openxmlformats.org/officeDocument/2006/relationships/image" Target="../media/image47.svg"/></Relationships>
</file>

<file path=ppt/slides/_rels/slide48.xml.rels><?xml version="1.0" encoding="UTF-8" standalone="yes"?>
<Relationships xmlns="http://schemas.openxmlformats.org/package/2006/relationships"><Relationship Id="rId3" Type="http://schemas.openxmlformats.org/officeDocument/2006/relationships/hyperlink" Target="http://www.hqin.org/"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hyperlink" Target="mailto:cthomas@hqi.solutions" TargetMode="External"/><Relationship Id="rId2" Type="http://schemas.openxmlformats.org/officeDocument/2006/relationships/hyperlink" Target="http://www.hqin.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846E8-3C4D-4BFA-8D9A-6276036BC08F}"/>
              </a:ext>
            </a:extLst>
          </p:cNvPr>
          <p:cNvSpPr>
            <a:spLocks noGrp="1"/>
          </p:cNvSpPr>
          <p:nvPr>
            <p:ph sz="quarter" idx="13"/>
          </p:nvPr>
        </p:nvSpPr>
        <p:spPr>
          <a:xfrm>
            <a:off x="364601" y="2571751"/>
            <a:ext cx="8606404" cy="1374608"/>
          </a:xfrm>
        </p:spPr>
        <p:txBody>
          <a:bodyPr/>
          <a:lstStyle/>
          <a:p>
            <a:r>
              <a:rPr lang="en-US" dirty="0"/>
              <a:t>Leadership for Organizing and Action</a:t>
            </a:r>
          </a:p>
          <a:p>
            <a:r>
              <a:rPr lang="en-US" sz="2400" dirty="0"/>
              <a:t>Strengthening Coalition Engagement</a:t>
            </a:r>
          </a:p>
        </p:txBody>
      </p:sp>
      <p:sp>
        <p:nvSpPr>
          <p:cNvPr id="3" name="Content Placeholder 2">
            <a:extLst>
              <a:ext uri="{FF2B5EF4-FFF2-40B4-BE49-F238E27FC236}">
                <a16:creationId xmlns:a16="http://schemas.microsoft.com/office/drawing/2014/main" id="{051982BD-673E-4680-A386-694CE6FF6CFB}"/>
              </a:ext>
            </a:extLst>
          </p:cNvPr>
          <p:cNvSpPr>
            <a:spLocks noGrp="1"/>
          </p:cNvSpPr>
          <p:nvPr>
            <p:ph sz="quarter" idx="14"/>
          </p:nvPr>
        </p:nvSpPr>
        <p:spPr/>
        <p:txBody>
          <a:bodyPr/>
          <a:lstStyle/>
          <a:p>
            <a:r>
              <a:rPr lang="en-US" dirty="0"/>
              <a:t>Virginia Falls Coalition Meeting</a:t>
            </a:r>
          </a:p>
          <a:p>
            <a:r>
              <a:rPr lang="en-US" dirty="0"/>
              <a:t>November 13, 2019</a:t>
            </a:r>
          </a:p>
        </p:txBody>
      </p:sp>
    </p:spTree>
    <p:extLst>
      <p:ext uri="{BB962C8B-B14F-4D97-AF65-F5344CB8AC3E}">
        <p14:creationId xmlns:p14="http://schemas.microsoft.com/office/powerpoint/2010/main" val="272807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5A20DA-13D8-43D2-9B9A-0FBCE05A4037}"/>
              </a:ext>
            </a:extLst>
          </p:cNvPr>
          <p:cNvSpPr>
            <a:spLocks noGrp="1"/>
          </p:cNvSpPr>
          <p:nvPr>
            <p:ph type="title"/>
          </p:nvPr>
        </p:nvSpPr>
        <p:spPr/>
        <p:txBody>
          <a:bodyPr/>
          <a:lstStyle/>
          <a:p>
            <a:r>
              <a:rPr lang="en-US" dirty="0"/>
              <a:t>Mobilizing vs. Organizing</a:t>
            </a:r>
          </a:p>
        </p:txBody>
      </p:sp>
      <p:sp>
        <p:nvSpPr>
          <p:cNvPr id="5" name="Slide Number Placeholder 4"/>
          <p:cNvSpPr>
            <a:spLocks noGrp="1"/>
          </p:cNvSpPr>
          <p:nvPr>
            <p:ph type="sldNum" sz="quarter" idx="11"/>
          </p:nvPr>
        </p:nvSpPr>
        <p:spPr/>
        <p:txBody>
          <a:bodyPr/>
          <a:lstStyle/>
          <a:p>
            <a:fld id="{1F0C2019-6752-8E45-B998-02EB5B20D0AC}" type="slidenum">
              <a:rPr lang="en-US" smtClean="0"/>
              <a:pPr/>
              <a:t>10</a:t>
            </a:fld>
            <a:endParaRPr lang="en-US" dirty="0"/>
          </a:p>
        </p:txBody>
      </p:sp>
      <p:pic>
        <p:nvPicPr>
          <p:cNvPr id="2050"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22996" b="19884"/>
          <a:stretch/>
        </p:blipFill>
        <p:spPr bwMode="auto">
          <a:xfrm>
            <a:off x="1056481" y="1702191"/>
            <a:ext cx="7031037" cy="301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FA0977E3-81B4-470E-891A-CD5F162CAB67}"/>
              </a:ext>
            </a:extLst>
          </p:cNvPr>
          <p:cNvSpPr txBox="1"/>
          <p:nvPr/>
        </p:nvSpPr>
        <p:spPr>
          <a:xfrm>
            <a:off x="3037919" y="1378634"/>
            <a:ext cx="4670474" cy="323557"/>
          </a:xfrm>
          <a:prstGeom prst="rect">
            <a:avLst/>
          </a:prstGeom>
        </p:spPr>
        <p:txBody>
          <a:bodyPr wrap="square" rtlCol="0">
            <a:normAutofit lnSpcReduction="10000"/>
          </a:bodyPr>
          <a:lstStyle/>
          <a:p>
            <a:pPr marL="0" indent="0" algn="l">
              <a:spcBef>
                <a:spcPts val="600"/>
              </a:spcBef>
              <a:spcAft>
                <a:spcPts val="1200"/>
              </a:spcAft>
              <a:buFont typeface="Arial" pitchFamily="34" charset="0"/>
              <a:buNone/>
            </a:pPr>
            <a:r>
              <a:rPr lang="en-US" sz="1600" b="1" dirty="0">
                <a:solidFill>
                  <a:srgbClr val="006CB6"/>
                </a:solidFill>
                <a:latin typeface="Nirmala UI" panose="020B0502040204020203" pitchFamily="34" charset="0"/>
                <a:cs typeface="Nirmala UI" panose="020B0502040204020203" pitchFamily="34" charset="0"/>
              </a:rPr>
              <a:t>Mobilizing		     Organizing</a:t>
            </a:r>
          </a:p>
        </p:txBody>
      </p:sp>
    </p:spTree>
    <p:extLst>
      <p:ext uri="{BB962C8B-B14F-4D97-AF65-F5344CB8AC3E}">
        <p14:creationId xmlns:p14="http://schemas.microsoft.com/office/powerpoint/2010/main" val="172557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1F0C2019-6752-8E45-B998-02EB5B20D0AC}" type="slidenum">
              <a:rPr lang="en-US" sz="1200" smtClean="0">
                <a:solidFill>
                  <a:schemeClr val="tx1">
                    <a:tint val="75000"/>
                  </a:schemeClr>
                </a:solidFill>
                <a:latin typeface="+mn-lt"/>
                <a:cs typeface="+mn-cs"/>
              </a:rPr>
              <a:pPr defTabSz="914400">
                <a:lnSpc>
                  <a:spcPct val="90000"/>
                </a:lnSpc>
                <a:spcAft>
                  <a:spcPts val="600"/>
                </a:spcAft>
              </a:pPr>
              <a:t>11</a:t>
            </a:fld>
            <a:endParaRPr lang="en-US" sz="1200">
              <a:solidFill>
                <a:schemeClr val="tx1">
                  <a:tint val="75000"/>
                </a:schemeClr>
              </a:solidFill>
              <a:latin typeface="+mn-lt"/>
              <a:cs typeface="+mn-cs"/>
            </a:endParaRPr>
          </a:p>
        </p:txBody>
      </p:sp>
      <p:pic>
        <p:nvPicPr>
          <p:cNvPr id="8" name="Picture 7">
            <a:extLst>
              <a:ext uri="{FF2B5EF4-FFF2-40B4-BE49-F238E27FC236}">
                <a16:creationId xmlns:a16="http://schemas.microsoft.com/office/drawing/2014/main" id="{FCAC7B76-A64C-41B8-89B3-CECB1824FA60}"/>
              </a:ext>
            </a:extLst>
          </p:cNvPr>
          <p:cNvPicPr>
            <a:picLocks noChangeAspect="1"/>
          </p:cNvPicPr>
          <p:nvPr/>
        </p:nvPicPr>
        <p:blipFill>
          <a:blip r:embed="rId3"/>
          <a:stretch>
            <a:fillRect/>
          </a:stretch>
        </p:blipFill>
        <p:spPr>
          <a:xfrm>
            <a:off x="628649" y="780046"/>
            <a:ext cx="7886699" cy="3583409"/>
          </a:xfrm>
          <a:prstGeom prst="rect">
            <a:avLst/>
          </a:prstGeom>
        </p:spPr>
      </p:pic>
      <p:sp>
        <p:nvSpPr>
          <p:cNvPr id="10" name="Title 9">
            <a:extLst>
              <a:ext uri="{FF2B5EF4-FFF2-40B4-BE49-F238E27FC236}">
                <a16:creationId xmlns:a16="http://schemas.microsoft.com/office/drawing/2014/main" id="{8C31865A-D8DA-467D-B07E-FAD88A17FCF0}"/>
              </a:ext>
            </a:extLst>
          </p:cNvPr>
          <p:cNvSpPr>
            <a:spLocks noGrp="1"/>
          </p:cNvSpPr>
          <p:nvPr>
            <p:ph type="title"/>
          </p:nvPr>
        </p:nvSpPr>
        <p:spPr>
          <a:xfrm>
            <a:off x="1078816" y="51594"/>
            <a:ext cx="7886700" cy="993775"/>
          </a:xfrm>
        </p:spPr>
        <p:txBody>
          <a:bodyPr/>
          <a:lstStyle/>
          <a:p>
            <a:r>
              <a:rPr lang="en-US" dirty="0"/>
              <a:t>Common Leadership Models</a:t>
            </a:r>
          </a:p>
        </p:txBody>
      </p:sp>
    </p:spTree>
    <p:extLst>
      <p:ext uri="{BB962C8B-B14F-4D97-AF65-F5344CB8AC3E}">
        <p14:creationId xmlns:p14="http://schemas.microsoft.com/office/powerpoint/2010/main" val="319572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A2F91C-9821-424D-B255-67FAA242157C}"/>
              </a:ext>
            </a:extLst>
          </p:cNvPr>
          <p:cNvSpPr>
            <a:spLocks noGrp="1"/>
          </p:cNvSpPr>
          <p:nvPr>
            <p:ph type="title"/>
          </p:nvPr>
        </p:nvSpPr>
        <p:spPr>
          <a:xfrm>
            <a:off x="1543050" y="162097"/>
            <a:ext cx="7886700" cy="993775"/>
          </a:xfrm>
        </p:spPr>
        <p:txBody>
          <a:bodyPr/>
          <a:lstStyle/>
          <a:p>
            <a:r>
              <a:rPr lang="en-US" dirty="0"/>
              <a:t>Interdependent Leadership</a:t>
            </a:r>
          </a:p>
        </p:txBody>
      </p:sp>
      <p:sp>
        <p:nvSpPr>
          <p:cNvPr id="3" name="Slide Number Placeholder 2">
            <a:extLst>
              <a:ext uri="{FF2B5EF4-FFF2-40B4-BE49-F238E27FC236}">
                <a16:creationId xmlns:a16="http://schemas.microsoft.com/office/drawing/2014/main" id="{AEA7E126-8B57-4B0D-B9A5-DC08C6452B10}"/>
              </a:ext>
            </a:extLst>
          </p:cNvPr>
          <p:cNvSpPr>
            <a:spLocks noGrp="1"/>
          </p:cNvSpPr>
          <p:nvPr>
            <p:ph type="sldNum" sz="quarter" idx="11"/>
          </p:nvPr>
        </p:nvSpPr>
        <p:spPr/>
        <p:txBody>
          <a:bodyPr/>
          <a:lstStyle/>
          <a:p>
            <a:fld id="{10DAB2CC-E082-4A90-B521-35AE5120E197}" type="slidenum">
              <a:rPr lang="en-US" smtClean="0"/>
              <a:t>12</a:t>
            </a:fld>
            <a:endParaRPr lang="en-US"/>
          </a:p>
        </p:txBody>
      </p:sp>
      <p:pic>
        <p:nvPicPr>
          <p:cNvPr id="9" name="Picture 8">
            <a:extLst>
              <a:ext uri="{FF2B5EF4-FFF2-40B4-BE49-F238E27FC236}">
                <a16:creationId xmlns:a16="http://schemas.microsoft.com/office/drawing/2014/main" id="{F1AD6DF0-F52C-413A-A309-04411F87799C}"/>
              </a:ext>
            </a:extLst>
          </p:cNvPr>
          <p:cNvPicPr>
            <a:picLocks noChangeAspect="1"/>
          </p:cNvPicPr>
          <p:nvPr/>
        </p:nvPicPr>
        <p:blipFill>
          <a:blip r:embed="rId2"/>
          <a:stretch>
            <a:fillRect/>
          </a:stretch>
        </p:blipFill>
        <p:spPr>
          <a:xfrm>
            <a:off x="1782677" y="1155872"/>
            <a:ext cx="4734586" cy="3429479"/>
          </a:xfrm>
          <a:prstGeom prst="rect">
            <a:avLst/>
          </a:prstGeom>
        </p:spPr>
      </p:pic>
    </p:spTree>
    <p:extLst>
      <p:ext uri="{BB962C8B-B14F-4D97-AF65-F5344CB8AC3E}">
        <p14:creationId xmlns:p14="http://schemas.microsoft.com/office/powerpoint/2010/main" val="382273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BA34E3-8691-4112-B996-36525E8DA8FB}"/>
              </a:ext>
            </a:extLst>
          </p:cNvPr>
          <p:cNvSpPr>
            <a:spLocks noGrp="1"/>
          </p:cNvSpPr>
          <p:nvPr>
            <p:ph type="sldNum" sz="quarter" idx="11"/>
          </p:nvPr>
        </p:nvSpPr>
        <p:spPr/>
        <p:txBody>
          <a:bodyPr vert="horz" lIns="91440" tIns="45720" rIns="91440" bIns="45720" rtlCol="0" anchor="ctr">
            <a:normAutofit/>
          </a:bodyPr>
          <a:lstStyle/>
          <a:p>
            <a:pPr defTabSz="914400">
              <a:lnSpc>
                <a:spcPct val="90000"/>
              </a:lnSpc>
              <a:spcAft>
                <a:spcPts val="600"/>
              </a:spcAft>
            </a:pPr>
            <a:fld id="{10DAB2CC-E082-4A90-B521-35AE5120E197}" type="slidenum">
              <a:rPr lang="en-US" sz="1200">
                <a:solidFill>
                  <a:srgbClr val="898989"/>
                </a:solidFill>
                <a:latin typeface="+mn-lt"/>
                <a:cs typeface="+mn-cs"/>
              </a:rPr>
              <a:pPr defTabSz="914400">
                <a:lnSpc>
                  <a:spcPct val="90000"/>
                </a:lnSpc>
                <a:spcAft>
                  <a:spcPts val="600"/>
                </a:spcAft>
              </a:pPr>
              <a:t>13</a:t>
            </a:fld>
            <a:endParaRPr lang="en-US" sz="1200">
              <a:solidFill>
                <a:srgbClr val="898989"/>
              </a:solidFill>
              <a:latin typeface="+mn-lt"/>
              <a:cs typeface="+mn-cs"/>
            </a:endParaRPr>
          </a:p>
        </p:txBody>
      </p:sp>
      <p:pic>
        <p:nvPicPr>
          <p:cNvPr id="6" name="Picture 5">
            <a:extLst>
              <a:ext uri="{FF2B5EF4-FFF2-40B4-BE49-F238E27FC236}">
                <a16:creationId xmlns:a16="http://schemas.microsoft.com/office/drawing/2014/main" id="{CCD92A8D-2359-4891-9F68-1FE709C8E3BB}"/>
              </a:ext>
            </a:extLst>
          </p:cNvPr>
          <p:cNvPicPr>
            <a:picLocks noChangeAspect="1"/>
          </p:cNvPicPr>
          <p:nvPr/>
        </p:nvPicPr>
        <p:blipFill rotWithShape="1">
          <a:blip r:embed="rId3"/>
          <a:srcRect t="4602"/>
          <a:stretch/>
        </p:blipFill>
        <p:spPr>
          <a:xfrm>
            <a:off x="522836" y="447674"/>
            <a:ext cx="4288315" cy="4239337"/>
          </a:xfrm>
          <a:prstGeom prst="rect">
            <a:avLst/>
          </a:prstGeom>
        </p:spPr>
      </p:pic>
      <p:sp>
        <p:nvSpPr>
          <p:cNvPr id="10" name="Title 9">
            <a:extLst>
              <a:ext uri="{FF2B5EF4-FFF2-40B4-BE49-F238E27FC236}">
                <a16:creationId xmlns:a16="http://schemas.microsoft.com/office/drawing/2014/main" id="{AE61B038-9D4A-40A9-B164-BE07BA9CF002}"/>
              </a:ext>
            </a:extLst>
          </p:cNvPr>
          <p:cNvSpPr>
            <a:spLocks noGrp="1"/>
          </p:cNvSpPr>
          <p:nvPr>
            <p:ph type="title"/>
          </p:nvPr>
        </p:nvSpPr>
        <p:spPr>
          <a:xfrm>
            <a:off x="5245254" y="720687"/>
            <a:ext cx="3162765" cy="3271450"/>
          </a:xfrm>
        </p:spPr>
        <p:txBody>
          <a:bodyPr/>
          <a:lstStyle/>
          <a:p>
            <a:r>
              <a:rPr lang="en-US" dirty="0"/>
              <a:t>Diagnostic Checklist for Leadership Teams</a:t>
            </a:r>
          </a:p>
        </p:txBody>
      </p:sp>
    </p:spTree>
    <p:extLst>
      <p:ext uri="{BB962C8B-B14F-4D97-AF65-F5344CB8AC3E}">
        <p14:creationId xmlns:p14="http://schemas.microsoft.com/office/powerpoint/2010/main" val="428932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3663"/>
            <a:ext cx="7886700" cy="993775"/>
          </a:xfrm>
        </p:spPr>
        <p:txBody>
          <a:bodyPr>
            <a:normAutofit fontScale="90000"/>
          </a:bodyPr>
          <a:lstStyle/>
          <a:p>
            <a:r>
              <a:rPr lang="en-US" b="1" dirty="0">
                <a:solidFill>
                  <a:srgbClr val="0073B6"/>
                </a:solidFill>
              </a:rPr>
              <a:t>A Compelling Purpose:</a:t>
            </a:r>
            <a:br>
              <a:rPr lang="en-US" b="1" dirty="0">
                <a:solidFill>
                  <a:srgbClr val="0073B6"/>
                </a:solidFill>
              </a:rPr>
            </a:br>
            <a:r>
              <a:rPr lang="en-US" sz="3600" dirty="0"/>
              <a:t>Using the </a:t>
            </a:r>
            <a:r>
              <a:rPr lang="en-US" sz="3600" u="sng" dirty="0"/>
              <a:t>Organizing Sentence</a:t>
            </a:r>
            <a:endParaRPr lang="en-US" sz="3600" dirty="0"/>
          </a:p>
        </p:txBody>
      </p:sp>
      <p:sp>
        <p:nvSpPr>
          <p:cNvPr id="4" name="Slide Number Placeholder 3"/>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C599894-1D3F-4487-9F47-B3E0031273C3}" type="slidenum">
              <a:rPr lang="en-US" smtClean="0"/>
              <a:pPr/>
              <a:t>14</a:t>
            </a:fld>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3326" y="1543050"/>
            <a:ext cx="5719247"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09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750" y="1268413"/>
            <a:ext cx="6286500" cy="3314700"/>
          </a:xfrm>
        </p:spPr>
        <p:txBody>
          <a:bodyPr>
            <a:normAutofit lnSpcReduction="10000"/>
          </a:bodyPr>
          <a:lstStyle/>
          <a:p>
            <a:pPr>
              <a:spcBef>
                <a:spcPts val="0"/>
              </a:spcBef>
            </a:pPr>
            <a:r>
              <a:rPr lang="en-US" sz="1800" dirty="0"/>
              <a:t>Patients and Families</a:t>
            </a:r>
          </a:p>
          <a:p>
            <a:pPr>
              <a:spcBef>
                <a:spcPts val="0"/>
              </a:spcBef>
            </a:pPr>
            <a:r>
              <a:rPr lang="en-US" sz="1800" dirty="0"/>
              <a:t>Physicians</a:t>
            </a:r>
          </a:p>
          <a:p>
            <a:pPr>
              <a:spcBef>
                <a:spcPts val="0"/>
              </a:spcBef>
            </a:pPr>
            <a:r>
              <a:rPr lang="en-US" sz="1800" dirty="0"/>
              <a:t>Hospitals</a:t>
            </a:r>
          </a:p>
          <a:p>
            <a:pPr>
              <a:spcBef>
                <a:spcPts val="0"/>
              </a:spcBef>
            </a:pPr>
            <a:r>
              <a:rPr lang="en-US" sz="1800" dirty="0"/>
              <a:t>Practice managers</a:t>
            </a:r>
          </a:p>
          <a:p>
            <a:pPr>
              <a:spcBef>
                <a:spcPts val="0"/>
              </a:spcBef>
            </a:pPr>
            <a:r>
              <a:rPr lang="en-US" sz="1800" dirty="0"/>
              <a:t>Home health agencies</a:t>
            </a:r>
          </a:p>
          <a:p>
            <a:pPr>
              <a:spcBef>
                <a:spcPts val="0"/>
              </a:spcBef>
            </a:pPr>
            <a:r>
              <a:rPr lang="en-US" sz="1800" dirty="0"/>
              <a:t>Discharge planners</a:t>
            </a:r>
          </a:p>
          <a:p>
            <a:pPr>
              <a:spcBef>
                <a:spcPts val="0"/>
              </a:spcBef>
            </a:pPr>
            <a:r>
              <a:rPr lang="en-US" sz="1800" dirty="0"/>
              <a:t>Social workers</a:t>
            </a:r>
          </a:p>
          <a:p>
            <a:pPr>
              <a:spcBef>
                <a:spcPts val="0"/>
              </a:spcBef>
            </a:pPr>
            <a:r>
              <a:rPr lang="en-US" sz="1800" dirty="0"/>
              <a:t>Pharmacists</a:t>
            </a:r>
          </a:p>
          <a:p>
            <a:pPr>
              <a:spcBef>
                <a:spcPts val="0"/>
              </a:spcBef>
            </a:pPr>
            <a:r>
              <a:rPr lang="en-US" sz="1800" dirty="0"/>
              <a:t>Diabetes education centers</a:t>
            </a:r>
          </a:p>
          <a:p>
            <a:pPr>
              <a:spcBef>
                <a:spcPts val="0"/>
              </a:spcBef>
            </a:pPr>
            <a:r>
              <a:rPr lang="en-US" sz="1800" dirty="0"/>
              <a:t>Community organizations</a:t>
            </a:r>
          </a:p>
          <a:p>
            <a:pPr>
              <a:spcBef>
                <a:spcPts val="0"/>
              </a:spcBef>
            </a:pPr>
            <a:r>
              <a:rPr lang="en-US" sz="1800" dirty="0"/>
              <a:t>Faith-based organizations</a:t>
            </a:r>
          </a:p>
          <a:p>
            <a:pPr>
              <a:spcBef>
                <a:spcPts val="0"/>
              </a:spcBef>
            </a:pPr>
            <a:r>
              <a:rPr lang="en-US" sz="1800" dirty="0"/>
              <a:t>Long-term services and support organizations</a:t>
            </a:r>
          </a:p>
          <a:p>
            <a:pPr>
              <a:spcBef>
                <a:spcPts val="0"/>
              </a:spcBef>
            </a:pPr>
            <a:r>
              <a:rPr lang="en-US" sz="1800" dirty="0"/>
              <a:t>Advocacy organizations</a:t>
            </a:r>
          </a:p>
          <a:p>
            <a:pPr>
              <a:spcBef>
                <a:spcPts val="0"/>
              </a:spcBef>
            </a:pPr>
            <a:r>
              <a:rPr lang="en-US" sz="1800" dirty="0"/>
              <a:t>Associations</a:t>
            </a:r>
          </a:p>
          <a:p>
            <a:pPr>
              <a:spcBef>
                <a:spcPts val="0"/>
              </a:spcBef>
            </a:pPr>
            <a:endParaRPr lang="en-US" sz="1800" dirty="0"/>
          </a:p>
        </p:txBody>
      </p:sp>
      <p:sp>
        <p:nvSpPr>
          <p:cNvPr id="3" name="Title 2"/>
          <p:cNvSpPr>
            <a:spLocks noGrp="1"/>
          </p:cNvSpPr>
          <p:nvPr>
            <p:ph type="title"/>
          </p:nvPr>
        </p:nvSpPr>
        <p:spPr/>
        <p:txBody>
          <a:bodyPr/>
          <a:lstStyle/>
          <a:p>
            <a:r>
              <a:rPr lang="en-US" dirty="0"/>
              <a:t>I’m organizing….WHO?</a:t>
            </a:r>
          </a:p>
        </p:txBody>
      </p:sp>
      <p:sp>
        <p:nvSpPr>
          <p:cNvPr id="4" name="Slide Number Placeholder 3"/>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C599894-1D3F-4487-9F47-B3E0031273C3}" type="slidenum">
              <a:rPr lang="en-US" smtClean="0"/>
              <a:pPr/>
              <a:t>15</a:t>
            </a:fld>
            <a:endParaRPr lang="en-US" dirty="0"/>
          </a:p>
        </p:txBody>
      </p:sp>
    </p:spTree>
    <p:extLst>
      <p:ext uri="{BB962C8B-B14F-4D97-AF65-F5344CB8AC3E}">
        <p14:creationId xmlns:p14="http://schemas.microsoft.com/office/powerpoint/2010/main" val="251922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4424" y="1152525"/>
            <a:ext cx="7038975" cy="3600450"/>
          </a:xfrm>
        </p:spPr>
        <p:txBody>
          <a:bodyPr/>
          <a:lstStyle/>
          <a:p>
            <a:pPr marL="0" indent="0">
              <a:buNone/>
            </a:pPr>
            <a:r>
              <a:rPr lang="en-US" sz="1500" b="1" dirty="0"/>
              <a:t>Measurable Aim(s) </a:t>
            </a:r>
          </a:p>
          <a:p>
            <a:endParaRPr lang="en-US" sz="600" dirty="0"/>
          </a:p>
          <a:p>
            <a:r>
              <a:rPr lang="en-US" sz="1500" dirty="0"/>
              <a:t>To engage 300 dual-eligible patients in practicing ABCS</a:t>
            </a:r>
          </a:p>
          <a:p>
            <a:r>
              <a:rPr lang="en-US" sz="1500" dirty="0"/>
              <a:t>To recruit 500 dual-eligible beneficiaries for DSME classes</a:t>
            </a:r>
          </a:p>
          <a:p>
            <a:r>
              <a:rPr lang="en-US" sz="1500" dirty="0"/>
              <a:t>To complete a pilot (PDSA) that engages 250 patients </a:t>
            </a:r>
          </a:p>
          <a:p>
            <a:r>
              <a:rPr lang="en-US" sz="1500" dirty="0"/>
              <a:t>To engage 5 early adopters in each (of 10) hospitals to recruit 20 physicians from other departments (1000 total) to participate in a learning network</a:t>
            </a:r>
          </a:p>
          <a:p>
            <a:r>
              <a:rPr lang="en-US" sz="1500" dirty="0"/>
              <a:t>To launch a nursing home collaborative with 75% of the nursing homes in my state (and a leadership team of 6-8 people) and meet at least 5 times</a:t>
            </a:r>
          </a:p>
          <a:p>
            <a:r>
              <a:rPr lang="en-US" sz="1500" dirty="0"/>
              <a:t>To develop 5 community coalitions (with 4-6 leadership team members and 40+ stakeholders), each of which implements two interventions</a:t>
            </a:r>
          </a:p>
        </p:txBody>
      </p:sp>
      <p:sp>
        <p:nvSpPr>
          <p:cNvPr id="3" name="Title 2"/>
          <p:cNvSpPr>
            <a:spLocks noGrp="1"/>
          </p:cNvSpPr>
          <p:nvPr>
            <p:ph type="title"/>
          </p:nvPr>
        </p:nvSpPr>
        <p:spPr/>
        <p:txBody>
          <a:bodyPr/>
          <a:lstStyle/>
          <a:p>
            <a:r>
              <a:rPr lang="en-US" dirty="0"/>
              <a:t>To do….WHAT?</a:t>
            </a:r>
          </a:p>
        </p:txBody>
      </p:sp>
      <p:sp>
        <p:nvSpPr>
          <p:cNvPr id="4" name="Slide Number Placeholder 3"/>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C599894-1D3F-4487-9F47-B3E0031273C3}" type="slidenum">
              <a:rPr lang="en-US" smtClean="0"/>
              <a:pPr/>
              <a:t>16</a:t>
            </a:fld>
            <a:endParaRPr lang="en-US" dirty="0"/>
          </a:p>
        </p:txBody>
      </p:sp>
    </p:spTree>
    <p:extLst>
      <p:ext uri="{BB962C8B-B14F-4D97-AF65-F5344CB8AC3E}">
        <p14:creationId xmlns:p14="http://schemas.microsoft.com/office/powerpoint/2010/main" val="358219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200150"/>
            <a:ext cx="6286500" cy="3486150"/>
          </a:xfrm>
        </p:spPr>
        <p:txBody>
          <a:bodyPr/>
          <a:lstStyle/>
          <a:p>
            <a:pPr>
              <a:buFont typeface="+mj-lt"/>
              <a:buAutoNum type="arabicPeriod"/>
            </a:pPr>
            <a:r>
              <a:rPr lang="en-US" sz="2100" dirty="0"/>
              <a:t>What is the urgent challenge? </a:t>
            </a:r>
          </a:p>
          <a:p>
            <a:pPr lvl="1">
              <a:buFont typeface="Arial" panose="020B0604020202020204" pitchFamily="34" charset="0"/>
              <a:buChar char="•"/>
            </a:pPr>
            <a:r>
              <a:rPr lang="en-US" sz="1800" dirty="0"/>
              <a:t>What is the intolerable condition that you want to end or to avoid?</a:t>
            </a:r>
          </a:p>
          <a:p>
            <a:pPr lvl="1">
              <a:buFont typeface="Arial" panose="020B0604020202020204" pitchFamily="34" charset="0"/>
              <a:buChar char="•"/>
            </a:pPr>
            <a:r>
              <a:rPr lang="en-US" sz="1800" dirty="0"/>
              <a:t>Why is the action urgent now? What is at stake?</a:t>
            </a:r>
          </a:p>
          <a:p>
            <a:pPr>
              <a:buFont typeface="+mj-lt"/>
              <a:buAutoNum type="arabicPeriod"/>
            </a:pPr>
            <a:r>
              <a:rPr lang="en-US" sz="2100" dirty="0"/>
              <a:t>What is the motivating vision? </a:t>
            </a:r>
          </a:p>
          <a:p>
            <a:pPr lvl="1">
              <a:buFont typeface="Arial" panose="020B0604020202020204" pitchFamily="34" charset="0"/>
              <a:buChar char="•"/>
            </a:pPr>
            <a:r>
              <a:rPr lang="en-US" sz="1800" dirty="0"/>
              <a:t>What does achieving success look like?</a:t>
            </a:r>
          </a:p>
          <a:p>
            <a:pPr>
              <a:buFont typeface="+mj-lt"/>
              <a:buAutoNum type="arabicPeriod"/>
            </a:pPr>
            <a:r>
              <a:rPr lang="en-US" sz="2100" dirty="0"/>
              <a:t>What is a plausible path forward? </a:t>
            </a:r>
          </a:p>
          <a:p>
            <a:pPr lvl="1">
              <a:buFont typeface="Arial" panose="020B0604020202020204" pitchFamily="34" charset="0"/>
              <a:buChar char="•"/>
            </a:pPr>
            <a:r>
              <a:rPr lang="en-US" sz="1800" dirty="0"/>
              <a:t>What could happen if you acted now? </a:t>
            </a:r>
          </a:p>
          <a:p>
            <a:pPr lvl="1">
              <a:buFont typeface="Arial" panose="020B0604020202020204" pitchFamily="34" charset="0"/>
              <a:buChar char="•"/>
            </a:pPr>
            <a:r>
              <a:rPr lang="en-US" sz="1800" dirty="0"/>
              <a:t>What is the first step we can take?</a:t>
            </a:r>
          </a:p>
          <a:p>
            <a:endParaRPr lang="en-US" dirty="0"/>
          </a:p>
          <a:p>
            <a:endParaRPr lang="en-US" dirty="0"/>
          </a:p>
        </p:txBody>
      </p:sp>
      <p:sp>
        <p:nvSpPr>
          <p:cNvPr id="3" name="Title 2"/>
          <p:cNvSpPr>
            <a:spLocks noGrp="1"/>
          </p:cNvSpPr>
          <p:nvPr>
            <p:ph type="title"/>
          </p:nvPr>
        </p:nvSpPr>
        <p:spPr/>
        <p:txBody>
          <a:bodyPr/>
          <a:lstStyle/>
          <a:p>
            <a:r>
              <a:rPr lang="en-US" dirty="0"/>
              <a:t>Motivation Vision – (Why?)</a:t>
            </a:r>
          </a:p>
        </p:txBody>
      </p:sp>
      <p:sp>
        <p:nvSpPr>
          <p:cNvPr id="4" name="Slide Number Placeholder 3"/>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C599894-1D3F-4487-9F47-B3E0031273C3}" type="slidenum">
              <a:rPr lang="en-US" smtClean="0"/>
              <a:pPr/>
              <a:t>17</a:t>
            </a:fld>
            <a:endParaRPr lang="en-US" dirty="0"/>
          </a:p>
        </p:txBody>
      </p:sp>
    </p:spTree>
    <p:extLst>
      <p:ext uri="{BB962C8B-B14F-4D97-AF65-F5344CB8AC3E}">
        <p14:creationId xmlns:p14="http://schemas.microsoft.com/office/powerpoint/2010/main" val="21028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Organizing Sentence</a:t>
            </a:r>
          </a:p>
        </p:txBody>
      </p:sp>
      <p:sp>
        <p:nvSpPr>
          <p:cNvPr id="4" name="Slide Number Placeholder 3"/>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C599894-1D3F-4487-9F47-B3E0031273C3}" type="slidenum">
              <a:rPr lang="en-US" smtClean="0"/>
              <a:pPr/>
              <a:t>18</a:t>
            </a:fld>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2377" y="1257300"/>
            <a:ext cx="5719247"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1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8CDB-0D6D-461F-90E4-5D44CA7DBAB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FA8BCF0F-1DEA-4204-AFD8-D331CD172CB3}"/>
              </a:ext>
            </a:extLst>
          </p:cNvPr>
          <p:cNvSpPr>
            <a:spLocks noGrp="1"/>
          </p:cNvSpPr>
          <p:nvPr>
            <p:ph idx="1"/>
          </p:nvPr>
        </p:nvSpPr>
        <p:spPr/>
        <p:txBody>
          <a:bodyPr>
            <a:normAutofit fontScale="92500" lnSpcReduction="20000"/>
          </a:bodyPr>
          <a:lstStyle/>
          <a:p>
            <a:pPr marL="0" indent="0">
              <a:buNone/>
            </a:pPr>
            <a:r>
              <a:rPr lang="en-US" dirty="0"/>
              <a:t>We, the ABC coalition of 40 local stakeholders, are organizing with local residents, healthcare providers, public health organizations and community-based organizations of the city’s west end to improve food accessibility to residents with chronic diseases by building and strengthening local collaborations through a community participatory approach and by increasing awareness of social determinants in order to save lives, reduce hard and increase the capacity of the community to take action to advance the health of its residents.</a:t>
            </a:r>
          </a:p>
        </p:txBody>
      </p:sp>
      <p:sp>
        <p:nvSpPr>
          <p:cNvPr id="4" name="Footer Placeholder 3">
            <a:extLst>
              <a:ext uri="{FF2B5EF4-FFF2-40B4-BE49-F238E27FC236}">
                <a16:creationId xmlns:a16="http://schemas.microsoft.com/office/drawing/2014/main" id="{7E4C4C11-62B1-4085-A8D1-F31E56A84E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118D36E-91EF-462D-97E4-990A5B4E7BD3}"/>
              </a:ext>
            </a:extLst>
          </p:cNvPr>
          <p:cNvSpPr>
            <a:spLocks noGrp="1"/>
          </p:cNvSpPr>
          <p:nvPr>
            <p:ph type="sldNum" sz="quarter" idx="12"/>
          </p:nvPr>
        </p:nvSpPr>
        <p:spPr/>
        <p:txBody>
          <a:bodyPr/>
          <a:lstStyle/>
          <a:p>
            <a:fld id="{284E54E0-D30A-4257-8934-F0D0423E9331}" type="slidenum">
              <a:rPr lang="en-US" smtClean="0"/>
              <a:t>19</a:t>
            </a:fld>
            <a:endParaRPr lang="en-US" dirty="0"/>
          </a:p>
        </p:txBody>
      </p:sp>
    </p:spTree>
    <p:extLst>
      <p:ext uri="{BB962C8B-B14F-4D97-AF65-F5344CB8AC3E}">
        <p14:creationId xmlns:p14="http://schemas.microsoft.com/office/powerpoint/2010/main" val="197088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08EE03-03A9-4594-AB8D-E43582E928EF}"/>
              </a:ext>
            </a:extLst>
          </p:cNvPr>
          <p:cNvSpPr>
            <a:spLocks noGrp="1"/>
          </p:cNvSpPr>
          <p:nvPr>
            <p:ph type="title"/>
          </p:nvPr>
        </p:nvSpPr>
        <p:spPr/>
        <p:txBody>
          <a:bodyPr/>
          <a:lstStyle/>
          <a:p>
            <a:r>
              <a:rPr lang="en-US" dirty="0"/>
              <a:t>Session Goals</a:t>
            </a:r>
          </a:p>
        </p:txBody>
      </p:sp>
      <p:sp>
        <p:nvSpPr>
          <p:cNvPr id="2" name="Footer Placeholder 1">
            <a:extLst>
              <a:ext uri="{FF2B5EF4-FFF2-40B4-BE49-F238E27FC236}">
                <a16:creationId xmlns:a16="http://schemas.microsoft.com/office/drawing/2014/main" id="{73C7D294-67AE-4C17-A54F-62DDFDA2DC07}"/>
              </a:ext>
            </a:extLst>
          </p:cNvPr>
          <p:cNvSpPr>
            <a:spLocks noGrp="1"/>
          </p:cNvSpPr>
          <p:nvPr>
            <p:ph type="ftr" sz="quarter" idx="11"/>
          </p:nvPr>
        </p:nvSpPr>
        <p:spPr/>
        <p:txBody>
          <a:bodyPr/>
          <a:lstStyle/>
          <a:p>
            <a:r>
              <a:rPr lang="en-US" dirty="0"/>
              <a:t>VA Falls Coalition Meeting 11/13/19</a:t>
            </a:r>
          </a:p>
        </p:txBody>
      </p:sp>
      <p:sp>
        <p:nvSpPr>
          <p:cNvPr id="3" name="Slide Number Placeholder 2">
            <a:extLst>
              <a:ext uri="{FF2B5EF4-FFF2-40B4-BE49-F238E27FC236}">
                <a16:creationId xmlns:a16="http://schemas.microsoft.com/office/drawing/2014/main" id="{BDC271BE-CB48-48D8-9376-122A63394E79}"/>
              </a:ext>
            </a:extLst>
          </p:cNvPr>
          <p:cNvSpPr>
            <a:spLocks noGrp="1"/>
          </p:cNvSpPr>
          <p:nvPr>
            <p:ph type="sldNum" sz="quarter" idx="12"/>
          </p:nvPr>
        </p:nvSpPr>
        <p:spPr/>
        <p:txBody>
          <a:bodyPr/>
          <a:lstStyle/>
          <a:p>
            <a:fld id="{10DAB2CC-E082-4A90-B521-35AE5120E197}" type="slidenum">
              <a:rPr lang="en-US" smtClean="0"/>
              <a:t>2</a:t>
            </a:fld>
            <a:endParaRPr lang="en-US"/>
          </a:p>
        </p:txBody>
      </p:sp>
      <p:sp>
        <p:nvSpPr>
          <p:cNvPr id="7" name="Content Placeholder 6">
            <a:extLst>
              <a:ext uri="{FF2B5EF4-FFF2-40B4-BE49-F238E27FC236}">
                <a16:creationId xmlns:a16="http://schemas.microsoft.com/office/drawing/2014/main" id="{39165F64-E120-4746-8F29-072FCBBB55BC}"/>
              </a:ext>
            </a:extLst>
          </p:cNvPr>
          <p:cNvSpPr>
            <a:spLocks noGrp="1"/>
          </p:cNvSpPr>
          <p:nvPr>
            <p:ph sz="quarter" idx="4294967295"/>
          </p:nvPr>
        </p:nvSpPr>
        <p:spPr>
          <a:xfrm>
            <a:off x="873125" y="1268413"/>
            <a:ext cx="7397750" cy="2832100"/>
          </a:xfrm>
        </p:spPr>
        <p:txBody>
          <a:bodyPr/>
          <a:lstStyle/>
          <a:p>
            <a:pPr marL="285750" indent="-285750">
              <a:buFont typeface="Arial" panose="020B0604020202020204" pitchFamily="34" charset="0"/>
              <a:buChar char="•"/>
            </a:pPr>
            <a:r>
              <a:rPr lang="en-US" dirty="0"/>
              <a:t>Define new leadership concepts for coalition- building</a:t>
            </a:r>
          </a:p>
          <a:p>
            <a:pPr marL="285750" indent="-285750">
              <a:buFont typeface="Arial" panose="020B0604020202020204" pitchFamily="34" charset="0"/>
              <a:buChar char="•"/>
            </a:pPr>
            <a:r>
              <a:rPr lang="en-US" dirty="0"/>
              <a:t>Identify coalition or team needs</a:t>
            </a:r>
          </a:p>
          <a:p>
            <a:pPr marL="285750" indent="-285750">
              <a:buFont typeface="Arial" panose="020B0604020202020204" pitchFamily="34" charset="0"/>
              <a:buChar char="•"/>
            </a:pPr>
            <a:r>
              <a:rPr lang="en-US" dirty="0"/>
              <a:t>Learn new organizing tools</a:t>
            </a:r>
          </a:p>
          <a:p>
            <a:pPr marL="285750" indent="-285750">
              <a:buFont typeface="Arial" panose="020B0604020202020204" pitchFamily="34" charset="0"/>
              <a:buChar char="•"/>
            </a:pPr>
            <a:r>
              <a:rPr lang="en-US" dirty="0"/>
              <a:t>Identify additional resources for coalition and teams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18858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Organizing Sentence</a:t>
            </a:r>
          </a:p>
        </p:txBody>
      </p:sp>
      <p:sp>
        <p:nvSpPr>
          <p:cNvPr id="4" name="Slide Number Placeholder 3"/>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C599894-1D3F-4487-9F47-B3E0031273C3}" type="slidenum">
              <a:rPr lang="en-US" smtClean="0"/>
              <a:pPr/>
              <a:t>20</a:t>
            </a:fld>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2377" y="1257300"/>
            <a:ext cx="5719247"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18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0073B6"/>
                </a:solidFill>
              </a:rPr>
              <a:t>The Right People</a:t>
            </a:r>
            <a:r>
              <a:rPr lang="en-US" sz="4000" dirty="0"/>
              <a:t/>
            </a:r>
            <a:br>
              <a:rPr lang="en-US" sz="4000" dirty="0"/>
            </a:br>
            <a:r>
              <a:rPr lang="en-US" sz="3600" dirty="0"/>
              <a:t>Using the “Mapping Actors” Tool</a:t>
            </a:r>
          </a:p>
        </p:txBody>
      </p:sp>
      <p:sp>
        <p:nvSpPr>
          <p:cNvPr id="4" name="Slide Number Placeholder 3"/>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C599894-1D3F-4487-9F47-B3E0031273C3}" type="slidenum">
              <a:rPr lang="en-US" smtClean="0"/>
              <a:pPr/>
              <a:t>21</a:t>
            </a:fld>
            <a:endParaRPr lang="en-US" dirty="0"/>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0250" y="1420576"/>
            <a:ext cx="4333875" cy="332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93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Map of Actors</a:t>
            </a:r>
          </a:p>
        </p:txBody>
      </p:sp>
      <p:sp>
        <p:nvSpPr>
          <p:cNvPr id="3" name="Slide Number Placeholder 2"/>
          <p:cNvSpPr>
            <a:spLocks noGrp="1"/>
          </p:cNvSpPr>
          <p:nvPr>
            <p:ph type="sldNum" sz="quarter" idx="4"/>
          </p:nvPr>
        </p:nvSpPr>
        <p:spPr/>
        <p:txBody>
          <a:bodyPr/>
          <a:lstStyle/>
          <a:p>
            <a:fld id="{BC599894-1D3F-4487-9F47-B3E0031273C3}" type="slidenum">
              <a:rPr lang="en-US" smtClean="0"/>
              <a:pPr/>
              <a:t>22</a:t>
            </a:fld>
            <a:endParaRPr lang="en-US" dirty="0"/>
          </a:p>
        </p:txBody>
      </p:sp>
      <p:sp>
        <p:nvSpPr>
          <p:cNvPr id="5" name="Text Placeholder 4"/>
          <p:cNvSpPr>
            <a:spLocks noGrp="1"/>
          </p:cNvSpPr>
          <p:nvPr>
            <p:ph type="body" sz="quarter" idx="10"/>
          </p:nvPr>
        </p:nvSpPr>
        <p:spPr>
          <a:xfrm>
            <a:off x="778476" y="685800"/>
            <a:ext cx="7352270" cy="4457700"/>
          </a:xfrm>
        </p:spPr>
        <p:txBody>
          <a:bodyPr>
            <a:normAutofit/>
          </a:bodyPr>
          <a:lstStyle/>
          <a:p>
            <a:r>
              <a:rPr lang="en-US" b="1" dirty="0"/>
              <a:t>Constituents</a:t>
            </a:r>
            <a:r>
              <a:rPr lang="en-US" dirty="0"/>
              <a:t> are the people at the center of our work, the people whom we bring together.</a:t>
            </a:r>
          </a:p>
          <a:p>
            <a:endParaRPr lang="en-US" sz="1000" dirty="0"/>
          </a:p>
          <a:p>
            <a:r>
              <a:rPr lang="en-US" b="1" dirty="0"/>
              <a:t>Leadership.  </a:t>
            </a:r>
            <a:r>
              <a:rPr lang="en-US" dirty="0"/>
              <a:t>Our leadership is derived from members of our constituencies. </a:t>
            </a:r>
          </a:p>
          <a:p>
            <a:endParaRPr lang="en-US" sz="1000" dirty="0"/>
          </a:p>
          <a:p>
            <a:r>
              <a:rPr lang="en-US" b="1" dirty="0"/>
              <a:t>Supporters</a:t>
            </a:r>
            <a:r>
              <a:rPr lang="en-US" dirty="0"/>
              <a:t>.  Supporters are people whose interests are not obviously affected by our work but who may find it in their interest to support it.</a:t>
            </a:r>
          </a:p>
          <a:p>
            <a:endParaRPr lang="en-US" sz="1000" dirty="0"/>
          </a:p>
          <a:p>
            <a:r>
              <a:rPr lang="en-US" b="1" dirty="0"/>
              <a:t>Competition</a:t>
            </a:r>
            <a:r>
              <a:rPr lang="en-US" dirty="0"/>
              <a:t>.  These are individuals and organizations with whom we share interests, but have different ideas about how to achieve our goals</a:t>
            </a:r>
          </a:p>
          <a:p>
            <a:endParaRPr lang="en-US" sz="1000" dirty="0"/>
          </a:p>
          <a:p>
            <a:r>
              <a:rPr lang="en-US" b="1" dirty="0"/>
              <a:t>Opposition</a:t>
            </a:r>
            <a:r>
              <a:rPr lang="en-US" dirty="0"/>
              <a:t>.  In pursuing our goals we may find ourselves in conflict with the values and interests of other individuals or organizations</a:t>
            </a:r>
          </a:p>
        </p:txBody>
      </p:sp>
    </p:spTree>
    <p:extLst>
      <p:ext uri="{BB962C8B-B14F-4D97-AF65-F5344CB8AC3E}">
        <p14:creationId xmlns:p14="http://schemas.microsoft.com/office/powerpoint/2010/main" val="126956193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4294967295"/>
          </p:nvPr>
        </p:nvSpPr>
        <p:spPr>
          <a:xfrm>
            <a:off x="1554957" y="388002"/>
            <a:ext cx="5829300" cy="3371850"/>
          </a:xfrm>
          <a:prstGeom prst="rect">
            <a:avLst/>
          </a:prstGeom>
        </p:spPr>
        <p:txBody>
          <a:bodyPr/>
          <a:lstStyle/>
          <a:p>
            <a:pPr>
              <a:buFontTx/>
              <a:buNone/>
            </a:pPr>
            <a:endParaRPr lang="en-US" dirty="0">
              <a:latin typeface="Calibri" charset="0"/>
              <a:ea typeface="MS PGothic" charset="0"/>
              <a:cs typeface="MS PGothic" charset="0"/>
            </a:endParaRPr>
          </a:p>
          <a:p>
            <a:pPr>
              <a:buFontTx/>
              <a:buNone/>
            </a:pPr>
            <a:r>
              <a:rPr lang="en-US" dirty="0">
                <a:solidFill>
                  <a:srgbClr val="0073B6"/>
                </a:solidFill>
                <a:latin typeface="Calibri" charset="0"/>
                <a:ea typeface="MS PGothic" charset="0"/>
                <a:cs typeface="MS PGothic" charset="0"/>
              </a:rPr>
              <a:t>Your Map will shift as you learn more...</a:t>
            </a:r>
          </a:p>
        </p:txBody>
      </p:sp>
      <p:sp>
        <p:nvSpPr>
          <p:cNvPr id="22532" name="Oval 4"/>
          <p:cNvSpPr>
            <a:spLocks noChangeArrowheads="1"/>
          </p:cNvSpPr>
          <p:nvPr/>
        </p:nvSpPr>
        <p:spPr bwMode="auto">
          <a:xfrm>
            <a:off x="1918802" y="2948782"/>
            <a:ext cx="1665987" cy="914400"/>
          </a:xfrm>
          <a:prstGeom prst="ellipse">
            <a:avLst/>
          </a:prstGeom>
          <a:solidFill>
            <a:srgbClr val="0070C0"/>
          </a:solidFill>
          <a:ln w="9525">
            <a:solidFill>
              <a:schemeClr val="tx1"/>
            </a:solidFill>
            <a:round/>
            <a:headEnd/>
            <a:tailEnd/>
          </a:ln>
        </p:spPr>
        <p:txBody>
          <a:bodyPr wrap="none" anchor="ctr"/>
          <a:lstStyle/>
          <a:p>
            <a:pPr algn="ctr"/>
            <a:r>
              <a:rPr lang="en-US" sz="1013" dirty="0">
                <a:solidFill>
                  <a:srgbClr val="FFFFFF"/>
                </a:solidFill>
              </a:rPr>
              <a:t>Actors and Resources</a:t>
            </a:r>
          </a:p>
        </p:txBody>
      </p:sp>
      <p:sp>
        <p:nvSpPr>
          <p:cNvPr id="22533" name="Oval 6"/>
          <p:cNvSpPr>
            <a:spLocks noChangeArrowheads="1"/>
          </p:cNvSpPr>
          <p:nvPr/>
        </p:nvSpPr>
        <p:spPr bwMode="auto">
          <a:xfrm>
            <a:off x="5715000" y="1356509"/>
            <a:ext cx="1314450" cy="800100"/>
          </a:xfrm>
          <a:prstGeom prst="ellipse">
            <a:avLst/>
          </a:prstGeom>
          <a:solidFill>
            <a:srgbClr val="0073B6"/>
          </a:solidFill>
          <a:ln w="9525">
            <a:solidFill>
              <a:schemeClr val="tx1"/>
            </a:solidFill>
            <a:round/>
            <a:headEnd/>
            <a:tailEnd/>
          </a:ln>
        </p:spPr>
        <p:txBody>
          <a:bodyPr wrap="none" anchor="ctr"/>
          <a:lstStyle/>
          <a:p>
            <a:pPr algn="ctr"/>
            <a:r>
              <a:rPr lang="en-US" sz="1013" dirty="0">
                <a:solidFill>
                  <a:schemeClr val="bg1"/>
                </a:solidFill>
              </a:rPr>
              <a:t>Your Aim</a:t>
            </a:r>
            <a:endParaRPr lang="en-US" sz="1013" dirty="0"/>
          </a:p>
        </p:txBody>
      </p:sp>
      <p:sp>
        <p:nvSpPr>
          <p:cNvPr id="22534" name="Line 9"/>
          <p:cNvSpPr>
            <a:spLocks noChangeShapeType="1"/>
          </p:cNvSpPr>
          <p:nvPr/>
        </p:nvSpPr>
        <p:spPr bwMode="auto">
          <a:xfrm flipV="1">
            <a:off x="3714750" y="2073927"/>
            <a:ext cx="2000250" cy="1200150"/>
          </a:xfrm>
          <a:prstGeom prst="line">
            <a:avLst/>
          </a:prstGeom>
          <a:noFill/>
          <a:ln w="76200">
            <a:solidFill>
              <a:schemeClr val="tx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sz="1013"/>
          </a:p>
        </p:txBody>
      </p:sp>
      <p:sp>
        <p:nvSpPr>
          <p:cNvPr id="22535" name="Freeform 22"/>
          <p:cNvSpPr>
            <a:spLocks/>
          </p:cNvSpPr>
          <p:nvPr/>
        </p:nvSpPr>
        <p:spPr bwMode="auto">
          <a:xfrm rot="-989832">
            <a:off x="5158758" y="2871959"/>
            <a:ext cx="213122" cy="514350"/>
          </a:xfrm>
          <a:custGeom>
            <a:avLst/>
            <a:gdLst>
              <a:gd name="T0" fmla="*/ 0 w 179"/>
              <a:gd name="T1" fmla="*/ 2147483647 h 286"/>
              <a:gd name="T2" fmla="*/ 2147483647 w 179"/>
              <a:gd name="T3" fmla="*/ 2147483647 h 286"/>
              <a:gd name="T4" fmla="*/ 2147483647 w 179"/>
              <a:gd name="T5" fmla="*/ 2147483647 h 286"/>
              <a:gd name="T6" fmla="*/ 2147483647 w 179"/>
              <a:gd name="T7" fmla="*/ 2147483647 h 286"/>
              <a:gd name="T8" fmla="*/ 2147483647 w 179"/>
              <a:gd name="T9" fmla="*/ 2147483647 h 286"/>
              <a:gd name="T10" fmla="*/ 2147483647 w 179"/>
              <a:gd name="T11" fmla="*/ 2147483647 h 286"/>
              <a:gd name="T12" fmla="*/ 2147483647 w 179"/>
              <a:gd name="T13" fmla="*/ 2147483647 h 286"/>
              <a:gd name="T14" fmla="*/ 0 60000 65536"/>
              <a:gd name="T15" fmla="*/ 0 60000 65536"/>
              <a:gd name="T16" fmla="*/ 0 60000 65536"/>
              <a:gd name="T17" fmla="*/ 0 60000 65536"/>
              <a:gd name="T18" fmla="*/ 0 60000 65536"/>
              <a:gd name="T19" fmla="*/ 0 60000 65536"/>
              <a:gd name="T20" fmla="*/ 0 60000 65536"/>
              <a:gd name="T21" fmla="*/ 0 w 179"/>
              <a:gd name="T22" fmla="*/ 0 h 286"/>
              <a:gd name="T23" fmla="*/ 179 w 179"/>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86">
                <a:moveTo>
                  <a:pt x="0" y="6"/>
                </a:moveTo>
                <a:cubicBezTo>
                  <a:pt x="45" y="11"/>
                  <a:pt x="88" y="0"/>
                  <a:pt x="104" y="46"/>
                </a:cubicBezTo>
                <a:cubicBezTo>
                  <a:pt x="101" y="62"/>
                  <a:pt x="102" y="79"/>
                  <a:pt x="96" y="94"/>
                </a:cubicBezTo>
                <a:cubicBezTo>
                  <a:pt x="88" y="111"/>
                  <a:pt x="64" y="142"/>
                  <a:pt x="64" y="142"/>
                </a:cubicBezTo>
                <a:cubicBezTo>
                  <a:pt x="77" y="183"/>
                  <a:pt x="102" y="184"/>
                  <a:pt x="144" y="198"/>
                </a:cubicBezTo>
                <a:cubicBezTo>
                  <a:pt x="152" y="200"/>
                  <a:pt x="168" y="206"/>
                  <a:pt x="168" y="206"/>
                </a:cubicBezTo>
                <a:cubicBezTo>
                  <a:pt x="179" y="239"/>
                  <a:pt x="176" y="269"/>
                  <a:pt x="144" y="28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sp>
        <p:nvSpPr>
          <p:cNvPr id="22536" name="Text Box 25"/>
          <p:cNvSpPr txBox="1">
            <a:spLocks noChangeArrowheads="1"/>
          </p:cNvSpPr>
          <p:nvPr/>
        </p:nvSpPr>
        <p:spPr bwMode="auto">
          <a:xfrm>
            <a:off x="4772025" y="3442185"/>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Opportunities</a:t>
            </a:r>
          </a:p>
        </p:txBody>
      </p:sp>
      <p:sp>
        <p:nvSpPr>
          <p:cNvPr id="22537" name="Freeform 28"/>
          <p:cNvSpPr>
            <a:spLocks/>
          </p:cNvSpPr>
          <p:nvPr/>
        </p:nvSpPr>
        <p:spPr bwMode="auto">
          <a:xfrm rot="-989832">
            <a:off x="4095142" y="2155133"/>
            <a:ext cx="213122" cy="514350"/>
          </a:xfrm>
          <a:custGeom>
            <a:avLst/>
            <a:gdLst>
              <a:gd name="T0" fmla="*/ 0 w 179"/>
              <a:gd name="T1" fmla="*/ 2147483647 h 286"/>
              <a:gd name="T2" fmla="*/ 2147483647 w 179"/>
              <a:gd name="T3" fmla="*/ 2147483647 h 286"/>
              <a:gd name="T4" fmla="*/ 2147483647 w 179"/>
              <a:gd name="T5" fmla="*/ 2147483647 h 286"/>
              <a:gd name="T6" fmla="*/ 2147483647 w 179"/>
              <a:gd name="T7" fmla="*/ 2147483647 h 286"/>
              <a:gd name="T8" fmla="*/ 2147483647 w 179"/>
              <a:gd name="T9" fmla="*/ 2147483647 h 286"/>
              <a:gd name="T10" fmla="*/ 2147483647 w 179"/>
              <a:gd name="T11" fmla="*/ 2147483647 h 286"/>
              <a:gd name="T12" fmla="*/ 2147483647 w 179"/>
              <a:gd name="T13" fmla="*/ 2147483647 h 286"/>
              <a:gd name="T14" fmla="*/ 0 60000 65536"/>
              <a:gd name="T15" fmla="*/ 0 60000 65536"/>
              <a:gd name="T16" fmla="*/ 0 60000 65536"/>
              <a:gd name="T17" fmla="*/ 0 60000 65536"/>
              <a:gd name="T18" fmla="*/ 0 60000 65536"/>
              <a:gd name="T19" fmla="*/ 0 60000 65536"/>
              <a:gd name="T20" fmla="*/ 0 60000 65536"/>
              <a:gd name="T21" fmla="*/ 0 w 179"/>
              <a:gd name="T22" fmla="*/ 0 h 286"/>
              <a:gd name="T23" fmla="*/ 179 w 179"/>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86">
                <a:moveTo>
                  <a:pt x="0" y="6"/>
                </a:moveTo>
                <a:cubicBezTo>
                  <a:pt x="45" y="11"/>
                  <a:pt x="88" y="0"/>
                  <a:pt x="104" y="46"/>
                </a:cubicBezTo>
                <a:cubicBezTo>
                  <a:pt x="101" y="62"/>
                  <a:pt x="102" y="79"/>
                  <a:pt x="96" y="94"/>
                </a:cubicBezTo>
                <a:cubicBezTo>
                  <a:pt x="88" y="111"/>
                  <a:pt x="64" y="142"/>
                  <a:pt x="64" y="142"/>
                </a:cubicBezTo>
                <a:cubicBezTo>
                  <a:pt x="77" y="183"/>
                  <a:pt x="102" y="184"/>
                  <a:pt x="144" y="198"/>
                </a:cubicBezTo>
                <a:cubicBezTo>
                  <a:pt x="152" y="200"/>
                  <a:pt x="168" y="206"/>
                  <a:pt x="168" y="206"/>
                </a:cubicBezTo>
                <a:cubicBezTo>
                  <a:pt x="179" y="239"/>
                  <a:pt x="176" y="269"/>
                  <a:pt x="144" y="28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sp>
        <p:nvSpPr>
          <p:cNvPr id="22538" name="Freeform 29"/>
          <p:cNvSpPr>
            <a:spLocks/>
          </p:cNvSpPr>
          <p:nvPr/>
        </p:nvSpPr>
        <p:spPr bwMode="auto">
          <a:xfrm rot="-989832">
            <a:off x="3878692" y="2237752"/>
            <a:ext cx="213122" cy="514350"/>
          </a:xfrm>
          <a:custGeom>
            <a:avLst/>
            <a:gdLst>
              <a:gd name="T0" fmla="*/ 0 w 179"/>
              <a:gd name="T1" fmla="*/ 2147483647 h 286"/>
              <a:gd name="T2" fmla="*/ 2147483647 w 179"/>
              <a:gd name="T3" fmla="*/ 2147483647 h 286"/>
              <a:gd name="T4" fmla="*/ 2147483647 w 179"/>
              <a:gd name="T5" fmla="*/ 2147483647 h 286"/>
              <a:gd name="T6" fmla="*/ 2147483647 w 179"/>
              <a:gd name="T7" fmla="*/ 2147483647 h 286"/>
              <a:gd name="T8" fmla="*/ 2147483647 w 179"/>
              <a:gd name="T9" fmla="*/ 2147483647 h 286"/>
              <a:gd name="T10" fmla="*/ 2147483647 w 179"/>
              <a:gd name="T11" fmla="*/ 2147483647 h 286"/>
              <a:gd name="T12" fmla="*/ 2147483647 w 179"/>
              <a:gd name="T13" fmla="*/ 2147483647 h 286"/>
              <a:gd name="T14" fmla="*/ 0 60000 65536"/>
              <a:gd name="T15" fmla="*/ 0 60000 65536"/>
              <a:gd name="T16" fmla="*/ 0 60000 65536"/>
              <a:gd name="T17" fmla="*/ 0 60000 65536"/>
              <a:gd name="T18" fmla="*/ 0 60000 65536"/>
              <a:gd name="T19" fmla="*/ 0 60000 65536"/>
              <a:gd name="T20" fmla="*/ 0 60000 65536"/>
              <a:gd name="T21" fmla="*/ 0 w 179"/>
              <a:gd name="T22" fmla="*/ 0 h 286"/>
              <a:gd name="T23" fmla="*/ 179 w 179"/>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86">
                <a:moveTo>
                  <a:pt x="0" y="6"/>
                </a:moveTo>
                <a:cubicBezTo>
                  <a:pt x="45" y="11"/>
                  <a:pt x="88" y="0"/>
                  <a:pt x="104" y="46"/>
                </a:cubicBezTo>
                <a:cubicBezTo>
                  <a:pt x="101" y="62"/>
                  <a:pt x="102" y="79"/>
                  <a:pt x="96" y="94"/>
                </a:cubicBezTo>
                <a:cubicBezTo>
                  <a:pt x="88" y="111"/>
                  <a:pt x="64" y="142"/>
                  <a:pt x="64" y="142"/>
                </a:cubicBezTo>
                <a:cubicBezTo>
                  <a:pt x="77" y="183"/>
                  <a:pt x="102" y="184"/>
                  <a:pt x="144" y="198"/>
                </a:cubicBezTo>
                <a:cubicBezTo>
                  <a:pt x="152" y="200"/>
                  <a:pt x="168" y="206"/>
                  <a:pt x="168" y="206"/>
                </a:cubicBezTo>
                <a:cubicBezTo>
                  <a:pt x="179" y="239"/>
                  <a:pt x="176" y="269"/>
                  <a:pt x="144" y="28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sp>
        <p:nvSpPr>
          <p:cNvPr id="22539" name="Text Box 30"/>
          <p:cNvSpPr txBox="1">
            <a:spLocks noChangeArrowheads="1"/>
          </p:cNvSpPr>
          <p:nvPr/>
        </p:nvSpPr>
        <p:spPr bwMode="auto">
          <a:xfrm>
            <a:off x="3048898" y="181973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Constraints</a:t>
            </a:r>
          </a:p>
        </p:txBody>
      </p:sp>
      <p:sp>
        <p:nvSpPr>
          <p:cNvPr id="22541" name="Freeform 35"/>
          <p:cNvSpPr>
            <a:spLocks/>
          </p:cNvSpPr>
          <p:nvPr/>
        </p:nvSpPr>
        <p:spPr bwMode="auto">
          <a:xfrm rot="-989832">
            <a:off x="4941420" y="2982686"/>
            <a:ext cx="213122" cy="514350"/>
          </a:xfrm>
          <a:custGeom>
            <a:avLst/>
            <a:gdLst>
              <a:gd name="T0" fmla="*/ 0 w 179"/>
              <a:gd name="T1" fmla="*/ 2147483647 h 286"/>
              <a:gd name="T2" fmla="*/ 2147483647 w 179"/>
              <a:gd name="T3" fmla="*/ 2147483647 h 286"/>
              <a:gd name="T4" fmla="*/ 2147483647 w 179"/>
              <a:gd name="T5" fmla="*/ 2147483647 h 286"/>
              <a:gd name="T6" fmla="*/ 2147483647 w 179"/>
              <a:gd name="T7" fmla="*/ 2147483647 h 286"/>
              <a:gd name="T8" fmla="*/ 2147483647 w 179"/>
              <a:gd name="T9" fmla="*/ 2147483647 h 286"/>
              <a:gd name="T10" fmla="*/ 2147483647 w 179"/>
              <a:gd name="T11" fmla="*/ 2147483647 h 286"/>
              <a:gd name="T12" fmla="*/ 2147483647 w 179"/>
              <a:gd name="T13" fmla="*/ 2147483647 h 286"/>
              <a:gd name="T14" fmla="*/ 0 60000 65536"/>
              <a:gd name="T15" fmla="*/ 0 60000 65536"/>
              <a:gd name="T16" fmla="*/ 0 60000 65536"/>
              <a:gd name="T17" fmla="*/ 0 60000 65536"/>
              <a:gd name="T18" fmla="*/ 0 60000 65536"/>
              <a:gd name="T19" fmla="*/ 0 60000 65536"/>
              <a:gd name="T20" fmla="*/ 0 60000 65536"/>
              <a:gd name="T21" fmla="*/ 0 w 179"/>
              <a:gd name="T22" fmla="*/ 0 h 286"/>
              <a:gd name="T23" fmla="*/ 179 w 179"/>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86">
                <a:moveTo>
                  <a:pt x="0" y="6"/>
                </a:moveTo>
                <a:cubicBezTo>
                  <a:pt x="45" y="11"/>
                  <a:pt x="88" y="0"/>
                  <a:pt x="104" y="46"/>
                </a:cubicBezTo>
                <a:cubicBezTo>
                  <a:pt x="101" y="62"/>
                  <a:pt x="102" y="79"/>
                  <a:pt x="96" y="94"/>
                </a:cubicBezTo>
                <a:cubicBezTo>
                  <a:pt x="88" y="111"/>
                  <a:pt x="64" y="142"/>
                  <a:pt x="64" y="142"/>
                </a:cubicBezTo>
                <a:cubicBezTo>
                  <a:pt x="77" y="183"/>
                  <a:pt x="102" y="184"/>
                  <a:pt x="144" y="198"/>
                </a:cubicBezTo>
                <a:cubicBezTo>
                  <a:pt x="152" y="200"/>
                  <a:pt x="168" y="206"/>
                  <a:pt x="168" y="206"/>
                </a:cubicBezTo>
                <a:cubicBezTo>
                  <a:pt x="179" y="239"/>
                  <a:pt x="176" y="269"/>
                  <a:pt x="144" y="28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sp>
        <p:nvSpPr>
          <p:cNvPr id="15" name="Title 1"/>
          <p:cNvSpPr txBox="1">
            <a:spLocks/>
          </p:cNvSpPr>
          <p:nvPr/>
        </p:nvSpPr>
        <p:spPr>
          <a:xfrm>
            <a:off x="166718" y="167167"/>
            <a:ext cx="6031706" cy="7521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700" dirty="0">
                <a:latin typeface="Segoe IU" charset="0"/>
                <a:cs typeface="Segoe IU" charset="0"/>
              </a:rPr>
              <a:t>Dynamic, not Static: Noting the shifts</a:t>
            </a:r>
          </a:p>
        </p:txBody>
      </p:sp>
      <p:sp>
        <p:nvSpPr>
          <p:cNvPr id="16" name="TextBox 15"/>
          <p:cNvSpPr txBox="1"/>
          <p:nvPr/>
        </p:nvSpPr>
        <p:spPr>
          <a:xfrm>
            <a:off x="2219906" y="3976784"/>
            <a:ext cx="5044330" cy="276999"/>
          </a:xfrm>
          <a:prstGeom prst="rect">
            <a:avLst/>
          </a:prstGeom>
          <a:noFill/>
        </p:spPr>
        <p:txBody>
          <a:bodyPr wrap="none" rtlCol="0">
            <a:spAutoFit/>
          </a:bodyPr>
          <a:lstStyle/>
          <a:p>
            <a:r>
              <a:rPr lang="en-US" sz="1200" dirty="0"/>
              <a:t>“In organizing, there are no permanent friends and no permanent enemies….”</a:t>
            </a:r>
          </a:p>
        </p:txBody>
      </p:sp>
      <p:sp>
        <p:nvSpPr>
          <p:cNvPr id="17" name="Rectangle 16"/>
          <p:cNvSpPr/>
          <p:nvPr/>
        </p:nvSpPr>
        <p:spPr>
          <a:xfrm>
            <a:off x="4970721" y="4417828"/>
            <a:ext cx="2954542" cy="5980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8" name="Rectangle 17"/>
          <p:cNvSpPr/>
          <p:nvPr/>
        </p:nvSpPr>
        <p:spPr>
          <a:xfrm>
            <a:off x="166718" y="4881279"/>
            <a:ext cx="6577445" cy="219291"/>
          </a:xfrm>
          <a:prstGeom prst="rect">
            <a:avLst/>
          </a:prstGeom>
        </p:spPr>
        <p:txBody>
          <a:bodyPr wrap="square">
            <a:spAutoFit/>
          </a:bodyPr>
          <a:lstStyle/>
          <a:p>
            <a:r>
              <a:rPr lang="en-US" sz="825" dirty="0"/>
              <a:t>Reference: </a:t>
            </a:r>
            <a:r>
              <a:rPr lang="en-US" sz="825" dirty="0" err="1"/>
              <a:t>ReThink</a:t>
            </a:r>
            <a:r>
              <a:rPr lang="en-US" sz="825" dirty="0"/>
              <a:t> Health &amp; QIN-QIO National Coordinating Center, Leadership &amp; Organizing in Action, 2015 </a:t>
            </a:r>
          </a:p>
        </p:txBody>
      </p:sp>
    </p:spTree>
    <p:extLst>
      <p:ext uri="{BB962C8B-B14F-4D97-AF65-F5344CB8AC3E}">
        <p14:creationId xmlns:p14="http://schemas.microsoft.com/office/powerpoint/2010/main" val="236011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A2F91C-9821-424D-B255-67FAA242157C}"/>
              </a:ext>
            </a:extLst>
          </p:cNvPr>
          <p:cNvSpPr>
            <a:spLocks noGrp="1"/>
          </p:cNvSpPr>
          <p:nvPr>
            <p:ph type="title"/>
          </p:nvPr>
        </p:nvSpPr>
        <p:spPr>
          <a:xfrm>
            <a:off x="399203" y="162097"/>
            <a:ext cx="7886700" cy="993775"/>
          </a:xfrm>
        </p:spPr>
        <p:txBody>
          <a:bodyPr>
            <a:normAutofit fontScale="90000"/>
          </a:bodyPr>
          <a:lstStyle/>
          <a:p>
            <a:r>
              <a:rPr lang="en-US" sz="4000" b="1" dirty="0">
                <a:solidFill>
                  <a:srgbClr val="0073B6"/>
                </a:solidFill>
              </a:rPr>
              <a:t>Enabling Structure</a:t>
            </a:r>
            <a:br>
              <a:rPr lang="en-US" sz="4000" b="1" dirty="0">
                <a:solidFill>
                  <a:srgbClr val="0073B6"/>
                </a:solidFill>
              </a:rPr>
            </a:br>
            <a:r>
              <a:rPr lang="en-US" sz="3100" b="1" dirty="0"/>
              <a:t>Building a Snowflake</a:t>
            </a:r>
          </a:p>
        </p:txBody>
      </p:sp>
      <p:sp>
        <p:nvSpPr>
          <p:cNvPr id="3" name="Slide Number Placeholder 2">
            <a:extLst>
              <a:ext uri="{FF2B5EF4-FFF2-40B4-BE49-F238E27FC236}">
                <a16:creationId xmlns:a16="http://schemas.microsoft.com/office/drawing/2014/main" id="{AEA7E126-8B57-4B0D-B9A5-DC08C6452B10}"/>
              </a:ext>
            </a:extLst>
          </p:cNvPr>
          <p:cNvSpPr>
            <a:spLocks noGrp="1"/>
          </p:cNvSpPr>
          <p:nvPr>
            <p:ph type="sldNum" sz="quarter" idx="11"/>
          </p:nvPr>
        </p:nvSpPr>
        <p:spPr/>
        <p:txBody>
          <a:bodyPr/>
          <a:lstStyle/>
          <a:p>
            <a:fld id="{10DAB2CC-E082-4A90-B521-35AE5120E197}" type="slidenum">
              <a:rPr lang="en-US" smtClean="0"/>
              <a:t>24</a:t>
            </a:fld>
            <a:endParaRPr lang="en-US"/>
          </a:p>
        </p:txBody>
      </p:sp>
      <p:pic>
        <p:nvPicPr>
          <p:cNvPr id="9" name="Picture 8">
            <a:extLst>
              <a:ext uri="{FF2B5EF4-FFF2-40B4-BE49-F238E27FC236}">
                <a16:creationId xmlns:a16="http://schemas.microsoft.com/office/drawing/2014/main" id="{F1AD6DF0-F52C-413A-A309-04411F87799C}"/>
              </a:ext>
            </a:extLst>
          </p:cNvPr>
          <p:cNvPicPr>
            <a:picLocks noChangeAspect="1"/>
          </p:cNvPicPr>
          <p:nvPr/>
        </p:nvPicPr>
        <p:blipFill>
          <a:blip r:embed="rId2"/>
          <a:stretch>
            <a:fillRect/>
          </a:stretch>
        </p:blipFill>
        <p:spPr>
          <a:xfrm>
            <a:off x="1782677" y="1155872"/>
            <a:ext cx="4734586" cy="3429479"/>
          </a:xfrm>
          <a:prstGeom prst="rect">
            <a:avLst/>
          </a:prstGeom>
        </p:spPr>
      </p:pic>
    </p:spTree>
    <p:extLst>
      <p:ext uri="{BB962C8B-B14F-4D97-AF65-F5344CB8AC3E}">
        <p14:creationId xmlns:p14="http://schemas.microsoft.com/office/powerpoint/2010/main" val="321290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F130-33B7-4659-9C3C-81213AC66313}"/>
              </a:ext>
            </a:extLst>
          </p:cNvPr>
          <p:cNvSpPr>
            <a:spLocks noGrp="1"/>
          </p:cNvSpPr>
          <p:nvPr>
            <p:ph type="title"/>
          </p:nvPr>
        </p:nvSpPr>
        <p:spPr/>
        <p:txBody>
          <a:bodyPr/>
          <a:lstStyle/>
          <a:p>
            <a:r>
              <a:rPr lang="en-US" dirty="0"/>
              <a:t>Why do we build a snowflake?</a:t>
            </a:r>
          </a:p>
        </p:txBody>
      </p:sp>
      <p:sp>
        <p:nvSpPr>
          <p:cNvPr id="5" name="Content Placeholder 4">
            <a:extLst>
              <a:ext uri="{FF2B5EF4-FFF2-40B4-BE49-F238E27FC236}">
                <a16:creationId xmlns:a16="http://schemas.microsoft.com/office/drawing/2014/main" id="{5786D985-01BB-41B4-98AE-62810FB5835E}"/>
              </a:ext>
            </a:extLst>
          </p:cNvPr>
          <p:cNvSpPr>
            <a:spLocks noGrp="1"/>
          </p:cNvSpPr>
          <p:nvPr>
            <p:ph idx="1"/>
          </p:nvPr>
        </p:nvSpPr>
        <p:spPr/>
        <p:txBody>
          <a:bodyPr/>
          <a:lstStyle/>
          <a:p>
            <a:r>
              <a:rPr lang="en-US" dirty="0"/>
              <a:t>To distribute the work among different groups</a:t>
            </a:r>
          </a:p>
          <a:p>
            <a:r>
              <a:rPr lang="en-US" dirty="0"/>
              <a:t>To recruit and develop leadership</a:t>
            </a:r>
          </a:p>
          <a:p>
            <a:r>
              <a:rPr lang="en-US" dirty="0"/>
              <a:t>To enable opportunities for people/organizations to creatively combine their resources.</a:t>
            </a:r>
          </a:p>
          <a:p>
            <a:r>
              <a:rPr lang="en-US" dirty="0"/>
              <a:t>To build relationships…</a:t>
            </a:r>
          </a:p>
        </p:txBody>
      </p:sp>
      <p:sp>
        <p:nvSpPr>
          <p:cNvPr id="3" name="Footer Placeholder 2">
            <a:extLst>
              <a:ext uri="{FF2B5EF4-FFF2-40B4-BE49-F238E27FC236}">
                <a16:creationId xmlns:a16="http://schemas.microsoft.com/office/drawing/2014/main" id="{2C4987A7-8448-4828-BC88-F0BB7BEF129A}"/>
              </a:ext>
            </a:extLst>
          </p:cNvPr>
          <p:cNvSpPr>
            <a:spLocks noGrp="1"/>
          </p:cNvSpPr>
          <p:nvPr>
            <p:ph type="ftr" sz="quarter" idx="11"/>
          </p:nvPr>
        </p:nvSpPr>
        <p:spPr/>
        <p:txBody>
          <a:bodyPr/>
          <a:lstStyle/>
          <a:p>
            <a:r>
              <a:rPr lang="en-US"/>
              <a:t>Footer</a:t>
            </a:r>
            <a:endParaRPr lang="en-US" dirty="0"/>
          </a:p>
        </p:txBody>
      </p:sp>
      <p:sp>
        <p:nvSpPr>
          <p:cNvPr id="4" name="Slide Number Placeholder 3">
            <a:extLst>
              <a:ext uri="{FF2B5EF4-FFF2-40B4-BE49-F238E27FC236}">
                <a16:creationId xmlns:a16="http://schemas.microsoft.com/office/drawing/2014/main" id="{22974617-FDD8-40EF-B0E3-1340F22A93C9}"/>
              </a:ext>
            </a:extLst>
          </p:cNvPr>
          <p:cNvSpPr>
            <a:spLocks noGrp="1"/>
          </p:cNvSpPr>
          <p:nvPr>
            <p:ph type="sldNum" sz="quarter" idx="12"/>
          </p:nvPr>
        </p:nvSpPr>
        <p:spPr/>
        <p:txBody>
          <a:bodyPr/>
          <a:lstStyle/>
          <a:p>
            <a:fld id="{10DAB2CC-E082-4A90-B521-35AE5120E197}" type="slidenum">
              <a:rPr lang="en-US" smtClean="0"/>
              <a:pPr/>
              <a:t>25</a:t>
            </a:fld>
            <a:endParaRPr lang="en-US" dirty="0"/>
          </a:p>
        </p:txBody>
      </p:sp>
    </p:spTree>
    <p:extLst>
      <p:ext uri="{BB962C8B-B14F-4D97-AF65-F5344CB8AC3E}">
        <p14:creationId xmlns:p14="http://schemas.microsoft.com/office/powerpoint/2010/main" val="41282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we build Relationships?</a:t>
            </a:r>
          </a:p>
        </p:txBody>
      </p:sp>
      <p:sp>
        <p:nvSpPr>
          <p:cNvPr id="3" name="Slide Number Placeholder 2"/>
          <p:cNvSpPr>
            <a:spLocks noGrp="1"/>
          </p:cNvSpPr>
          <p:nvPr>
            <p:ph type="sldNum" sz="quarter" idx="4"/>
          </p:nvPr>
        </p:nvSpPr>
        <p:spPr/>
        <p:txBody>
          <a:bodyPr/>
          <a:lstStyle/>
          <a:p>
            <a:fld id="{BC599894-1D3F-4487-9F47-B3E0031273C3}" type="slidenum">
              <a:rPr lang="en-US" smtClean="0"/>
              <a:pPr/>
              <a:t>26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483" y="1036423"/>
            <a:ext cx="5959757"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39192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682928316"/>
              </p:ext>
            </p:extLst>
          </p:nvPr>
        </p:nvGraphicFramePr>
        <p:xfrm>
          <a:off x="1391582" y="926098"/>
          <a:ext cx="6400800" cy="340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970721" y="4417828"/>
            <a:ext cx="2954542" cy="5980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 name="Rectangle 3"/>
          <p:cNvSpPr/>
          <p:nvPr/>
        </p:nvSpPr>
        <p:spPr>
          <a:xfrm>
            <a:off x="1347818" y="4819702"/>
            <a:ext cx="6577445" cy="219291"/>
          </a:xfrm>
          <a:prstGeom prst="rect">
            <a:avLst/>
          </a:prstGeom>
        </p:spPr>
        <p:txBody>
          <a:bodyPr wrap="square">
            <a:spAutoFit/>
          </a:bodyPr>
          <a:lstStyle/>
          <a:p>
            <a:r>
              <a:rPr lang="en-US" sz="825" dirty="0"/>
              <a:t>Reference: </a:t>
            </a:r>
            <a:r>
              <a:rPr lang="en-US" sz="825" dirty="0" err="1"/>
              <a:t>ReThink</a:t>
            </a:r>
            <a:r>
              <a:rPr lang="en-US" sz="825" dirty="0"/>
              <a:t> Health &amp; QIN-QIO National Coordinating Center, Leadership &amp; Organizing in Action, 2015 </a:t>
            </a:r>
          </a:p>
        </p:txBody>
      </p:sp>
    </p:spTree>
    <p:extLst>
      <p:ext uri="{BB962C8B-B14F-4D97-AF65-F5344CB8AC3E}">
        <p14:creationId xmlns:p14="http://schemas.microsoft.com/office/powerpoint/2010/main" val="221519011"/>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81499083"/>
              </p:ext>
            </p:extLst>
          </p:nvPr>
        </p:nvGraphicFramePr>
        <p:xfrm>
          <a:off x="1476034" y="900599"/>
          <a:ext cx="6187769" cy="340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970721" y="4417828"/>
            <a:ext cx="2954542" cy="5980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 name="Rectangle 3"/>
          <p:cNvSpPr/>
          <p:nvPr/>
        </p:nvSpPr>
        <p:spPr>
          <a:xfrm>
            <a:off x="1347818" y="4819702"/>
            <a:ext cx="6577445" cy="219291"/>
          </a:xfrm>
          <a:prstGeom prst="rect">
            <a:avLst/>
          </a:prstGeom>
        </p:spPr>
        <p:txBody>
          <a:bodyPr wrap="square">
            <a:spAutoFit/>
          </a:bodyPr>
          <a:lstStyle/>
          <a:p>
            <a:r>
              <a:rPr lang="en-US" sz="825" dirty="0"/>
              <a:t>Reference: </a:t>
            </a:r>
            <a:r>
              <a:rPr lang="en-US" sz="825" dirty="0" err="1"/>
              <a:t>ReThink</a:t>
            </a:r>
            <a:r>
              <a:rPr lang="en-US" sz="825" dirty="0"/>
              <a:t> Health &amp; QIN-QIO National Coordinating Center, Leadership &amp; Organizing in Action, 2015 </a:t>
            </a:r>
          </a:p>
        </p:txBody>
      </p:sp>
    </p:spTree>
    <p:extLst>
      <p:ext uri="{BB962C8B-B14F-4D97-AF65-F5344CB8AC3E}">
        <p14:creationId xmlns:p14="http://schemas.microsoft.com/office/powerpoint/2010/main" val="230767545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we build Relationships?</a:t>
            </a:r>
          </a:p>
        </p:txBody>
      </p:sp>
      <p:sp>
        <p:nvSpPr>
          <p:cNvPr id="3" name="Slide Number Placeholder 2"/>
          <p:cNvSpPr>
            <a:spLocks noGrp="1"/>
          </p:cNvSpPr>
          <p:nvPr>
            <p:ph type="sldNum" sz="quarter" idx="4"/>
          </p:nvPr>
        </p:nvSpPr>
        <p:spPr/>
        <p:txBody>
          <a:bodyPr/>
          <a:lstStyle/>
          <a:p>
            <a:fld id="{BC599894-1D3F-4487-9F47-B3E0031273C3}" type="slidenum">
              <a:rPr lang="en-US" smtClean="0"/>
              <a:pPr/>
              <a:t>29</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268" y="1202531"/>
            <a:ext cx="6085532" cy="319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60013" y="914400"/>
            <a:ext cx="3482043" cy="461665"/>
          </a:xfrm>
          <a:prstGeom prst="rect">
            <a:avLst/>
          </a:prstGeom>
          <a:noFill/>
        </p:spPr>
        <p:txBody>
          <a:bodyPr wrap="none" rtlCol="0">
            <a:spAutoFit/>
          </a:bodyPr>
          <a:lstStyle/>
          <a:p>
            <a:pPr algn="ctr"/>
            <a:r>
              <a:rPr lang="en-US" sz="2400" b="1" dirty="0">
                <a:solidFill>
                  <a:srgbClr val="0070C0"/>
                </a:solidFill>
                <a:latin typeface="Nirmala UI" panose="020B0502040204020203" pitchFamily="34" charset="0"/>
                <a:cs typeface="Nirmala UI" panose="020B0502040204020203" pitchFamily="34" charset="0"/>
              </a:rPr>
              <a:t>To Generate Resources</a:t>
            </a:r>
          </a:p>
        </p:txBody>
      </p:sp>
    </p:spTree>
    <p:extLst>
      <p:ext uri="{BB962C8B-B14F-4D97-AF65-F5344CB8AC3E}">
        <p14:creationId xmlns:p14="http://schemas.microsoft.com/office/powerpoint/2010/main" val="14990633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4526-8C8C-42B6-B319-77312AF53F6D}"/>
              </a:ext>
            </a:extLst>
          </p:cNvPr>
          <p:cNvSpPr>
            <a:spLocks noGrp="1"/>
          </p:cNvSpPr>
          <p:nvPr>
            <p:ph type="title"/>
          </p:nvPr>
        </p:nvSpPr>
        <p:spPr/>
        <p:txBody>
          <a:bodyPr/>
          <a:lstStyle/>
          <a:p>
            <a:r>
              <a:rPr lang="en-US" dirty="0"/>
              <a:t>Suggestions for Learning…</a:t>
            </a:r>
          </a:p>
        </p:txBody>
      </p:sp>
      <p:sp>
        <p:nvSpPr>
          <p:cNvPr id="3" name="Content Placeholder 2">
            <a:extLst>
              <a:ext uri="{FF2B5EF4-FFF2-40B4-BE49-F238E27FC236}">
                <a16:creationId xmlns:a16="http://schemas.microsoft.com/office/drawing/2014/main" id="{DE9008AF-C3E7-4BC6-B989-6B0DFCCE24E9}"/>
              </a:ext>
            </a:extLst>
          </p:cNvPr>
          <p:cNvSpPr>
            <a:spLocks noGrp="1"/>
          </p:cNvSpPr>
          <p:nvPr>
            <p:ph idx="1"/>
          </p:nvPr>
        </p:nvSpPr>
        <p:spPr/>
        <p:txBody>
          <a:bodyPr>
            <a:normAutofit/>
          </a:bodyPr>
          <a:lstStyle/>
          <a:p>
            <a:r>
              <a:rPr lang="en-US" dirty="0">
                <a:cs typeface="Calibri"/>
              </a:rPr>
              <a:t>Avoid distractions (please silence your ring tone)</a:t>
            </a:r>
          </a:p>
          <a:p>
            <a:r>
              <a:rPr lang="en-US" dirty="0">
                <a:cs typeface="Calibri"/>
              </a:rPr>
              <a:t>Use resources during and after session</a:t>
            </a:r>
          </a:p>
          <a:p>
            <a:r>
              <a:rPr lang="en-US" dirty="0">
                <a:cs typeface="Calibri"/>
              </a:rPr>
              <a:t>Step-up/Step back</a:t>
            </a:r>
          </a:p>
          <a:p>
            <a:r>
              <a:rPr lang="en-US" dirty="0">
                <a:cs typeface="Calibri"/>
              </a:rPr>
              <a:t>Try on the skill</a:t>
            </a:r>
          </a:p>
          <a:p>
            <a:r>
              <a:rPr lang="en-US" dirty="0">
                <a:cs typeface="Calibri"/>
              </a:rPr>
              <a:t>Lean from each other</a:t>
            </a:r>
          </a:p>
          <a:p>
            <a:endParaRPr lang="en-US" dirty="0"/>
          </a:p>
        </p:txBody>
      </p:sp>
      <p:sp>
        <p:nvSpPr>
          <p:cNvPr id="5" name="Slide Number Placeholder 4">
            <a:extLst>
              <a:ext uri="{FF2B5EF4-FFF2-40B4-BE49-F238E27FC236}">
                <a16:creationId xmlns:a16="http://schemas.microsoft.com/office/drawing/2014/main" id="{B34F3B18-2B1C-4AD9-9758-702C45DEA681}"/>
              </a:ext>
            </a:extLst>
          </p:cNvPr>
          <p:cNvSpPr>
            <a:spLocks noGrp="1"/>
          </p:cNvSpPr>
          <p:nvPr>
            <p:ph type="sldNum" sz="quarter" idx="12"/>
          </p:nvPr>
        </p:nvSpPr>
        <p:spPr/>
        <p:txBody>
          <a:bodyPr/>
          <a:lstStyle/>
          <a:p>
            <a:fld id="{284E54E0-D30A-4257-8934-F0D0423E9331}" type="slidenum">
              <a:rPr lang="en-US" smtClean="0"/>
              <a:t>3</a:t>
            </a:fld>
            <a:endParaRPr lang="en-US" dirty="0"/>
          </a:p>
        </p:txBody>
      </p:sp>
    </p:spTree>
    <p:extLst>
      <p:ext uri="{BB962C8B-B14F-4D97-AF65-F5344CB8AC3E}">
        <p14:creationId xmlns:p14="http://schemas.microsoft.com/office/powerpoint/2010/main" val="493473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825362697"/>
              </p:ext>
            </p:extLst>
          </p:nvPr>
        </p:nvGraphicFramePr>
        <p:xfrm>
          <a:off x="635671" y="236579"/>
          <a:ext cx="3421856" cy="4319506"/>
        </p:xfrm>
        <a:graphic>
          <a:graphicData uri="http://schemas.openxmlformats.org/drawingml/2006/table">
            <a:tbl>
              <a:tblPr firstRow="1" bandRow="1">
                <a:tableStyleId>{7DF18680-E054-41AD-8BC1-D1AEF772440D}</a:tableStyleId>
              </a:tblPr>
              <a:tblGrid>
                <a:gridCol w="3421856">
                  <a:extLst>
                    <a:ext uri="{9D8B030D-6E8A-4147-A177-3AD203B41FA5}">
                      <a16:colId xmlns:a16="http://schemas.microsoft.com/office/drawing/2014/main" val="20000"/>
                    </a:ext>
                  </a:extLst>
                </a:gridCol>
              </a:tblGrid>
              <a:tr h="808142">
                <a:tc>
                  <a:txBody>
                    <a:bodyPr/>
                    <a:lstStyle/>
                    <a:p>
                      <a:pPr algn="l">
                        <a:lnSpc>
                          <a:spcPct val="115000"/>
                        </a:lnSpc>
                        <a:spcAft>
                          <a:spcPts val="0"/>
                        </a:spcAft>
                      </a:pPr>
                      <a:r>
                        <a:rPr lang="en-GB" sz="2100" dirty="0">
                          <a:latin typeface="+mn-lt"/>
                          <a:cs typeface="Segoe IU"/>
                        </a:rPr>
                        <a:t>From</a:t>
                      </a:r>
                    </a:p>
                    <a:p>
                      <a:pPr algn="l">
                        <a:lnSpc>
                          <a:spcPct val="115000"/>
                        </a:lnSpc>
                        <a:spcAft>
                          <a:spcPts val="0"/>
                        </a:spcAft>
                      </a:pPr>
                      <a:r>
                        <a:rPr lang="en-GB" sz="2100" dirty="0">
                          <a:latin typeface="+mn-lt"/>
                          <a:cs typeface="Segoe IU"/>
                        </a:rPr>
                        <a:t>Compliance</a:t>
                      </a:r>
                      <a:endParaRPr lang="en-GB" sz="2100" dirty="0">
                        <a:latin typeface="+mn-lt"/>
                        <a:ea typeface="Calibri"/>
                        <a:cs typeface="Segoe IU"/>
                      </a:endParaRPr>
                    </a:p>
                  </a:txBody>
                  <a:tcPr marL="51435" marR="51435" marT="0" marB="0">
                    <a:solidFill>
                      <a:schemeClr val="accent1">
                        <a:lumMod val="90000"/>
                      </a:schemeClr>
                    </a:solidFill>
                  </a:tcPr>
                </a:tc>
                <a:extLst>
                  <a:ext uri="{0D108BD9-81ED-4DB2-BD59-A6C34878D82A}">
                    <a16:rowId xmlns:a16="http://schemas.microsoft.com/office/drawing/2014/main" val="10000"/>
                  </a:ext>
                </a:extLst>
              </a:tr>
              <a:tr h="896127">
                <a:tc>
                  <a:txBody>
                    <a:bodyPr/>
                    <a:lstStyle/>
                    <a:p>
                      <a:pPr marL="111125" algn="l">
                        <a:lnSpc>
                          <a:spcPct val="115000"/>
                        </a:lnSpc>
                        <a:spcAft>
                          <a:spcPts val="0"/>
                        </a:spcAft>
                      </a:pPr>
                      <a:r>
                        <a:rPr lang="en-GB" sz="1500" dirty="0">
                          <a:latin typeface="+mn-lt"/>
                          <a:cs typeface="Segoe IU"/>
                        </a:rPr>
                        <a:t>States a </a:t>
                      </a:r>
                      <a:r>
                        <a:rPr lang="en-GB" sz="1500" b="1" dirty="0">
                          <a:latin typeface="+mn-lt"/>
                          <a:cs typeface="Segoe IU"/>
                        </a:rPr>
                        <a:t>minimum</a:t>
                      </a:r>
                      <a:r>
                        <a:rPr lang="en-GB" sz="1500" dirty="0">
                          <a:latin typeface="+mn-lt"/>
                          <a:cs typeface="Segoe IU"/>
                        </a:rPr>
                        <a:t> performance standard that everyone must achieve</a:t>
                      </a:r>
                      <a:endParaRPr lang="en-GB" sz="1500" dirty="0">
                        <a:latin typeface="+mn-lt"/>
                        <a:ea typeface="Calibri"/>
                        <a:cs typeface="Segoe IU"/>
                      </a:endParaRPr>
                    </a:p>
                  </a:txBody>
                  <a:tcPr marL="51435" marR="51435" marT="0" marB="0"/>
                </a:tc>
                <a:extLst>
                  <a:ext uri="{0D108BD9-81ED-4DB2-BD59-A6C34878D82A}">
                    <a16:rowId xmlns:a16="http://schemas.microsoft.com/office/drawing/2014/main" val="10001"/>
                  </a:ext>
                </a:extLst>
              </a:tr>
              <a:tr h="896127">
                <a:tc>
                  <a:txBody>
                    <a:bodyPr/>
                    <a:lstStyle/>
                    <a:p>
                      <a:pPr marL="111760" algn="l">
                        <a:lnSpc>
                          <a:spcPct val="115000"/>
                        </a:lnSpc>
                        <a:spcAft>
                          <a:spcPts val="0"/>
                        </a:spcAft>
                      </a:pPr>
                      <a:r>
                        <a:rPr lang="en-GB" sz="1500" dirty="0">
                          <a:latin typeface="+mn-lt"/>
                          <a:cs typeface="Segoe IU"/>
                        </a:rPr>
                        <a:t>Uses</a:t>
                      </a:r>
                      <a:r>
                        <a:rPr lang="en-GB" sz="1500" b="1" dirty="0">
                          <a:latin typeface="+mn-lt"/>
                          <a:cs typeface="Segoe IU"/>
                        </a:rPr>
                        <a:t> hierarchy, systems </a:t>
                      </a:r>
                      <a:r>
                        <a:rPr lang="en-GB" sz="1500" dirty="0">
                          <a:latin typeface="+mn-lt"/>
                          <a:cs typeface="Segoe IU"/>
                        </a:rPr>
                        <a:t>and </a:t>
                      </a:r>
                      <a:r>
                        <a:rPr lang="en-GB" sz="1500" b="1" dirty="0">
                          <a:latin typeface="+mn-lt"/>
                          <a:cs typeface="Segoe IU"/>
                        </a:rPr>
                        <a:t>standard procedures </a:t>
                      </a:r>
                    </a:p>
                    <a:p>
                      <a:pPr marL="111760" algn="l">
                        <a:lnSpc>
                          <a:spcPct val="115000"/>
                        </a:lnSpc>
                        <a:spcAft>
                          <a:spcPts val="0"/>
                        </a:spcAft>
                      </a:pPr>
                      <a:r>
                        <a:rPr lang="en-GB" sz="1500" dirty="0">
                          <a:latin typeface="+mn-lt"/>
                          <a:cs typeface="Segoe IU"/>
                        </a:rPr>
                        <a:t>for coordination and control</a:t>
                      </a:r>
                      <a:endParaRPr lang="en-GB" sz="1500" dirty="0">
                        <a:latin typeface="+mn-lt"/>
                        <a:ea typeface="Calibri"/>
                        <a:cs typeface="Segoe IU"/>
                      </a:endParaRPr>
                    </a:p>
                  </a:txBody>
                  <a:tcPr marL="51435" marR="51435" marT="0" marB="0"/>
                </a:tc>
                <a:extLst>
                  <a:ext uri="{0D108BD9-81ED-4DB2-BD59-A6C34878D82A}">
                    <a16:rowId xmlns:a16="http://schemas.microsoft.com/office/drawing/2014/main" val="10002"/>
                  </a:ext>
                </a:extLst>
              </a:tr>
              <a:tr h="709414">
                <a:tc>
                  <a:txBody>
                    <a:bodyPr/>
                    <a:lstStyle/>
                    <a:p>
                      <a:pPr marL="111125" algn="l">
                        <a:lnSpc>
                          <a:spcPct val="115000"/>
                        </a:lnSpc>
                        <a:spcAft>
                          <a:spcPts val="0"/>
                        </a:spcAft>
                      </a:pPr>
                      <a:r>
                        <a:rPr lang="en-GB" sz="1500" b="1" dirty="0">
                          <a:latin typeface="+mn-lt"/>
                          <a:cs typeface="Segoe IU"/>
                        </a:rPr>
                        <a:t>Threat</a:t>
                      </a:r>
                      <a:r>
                        <a:rPr lang="en-GB" sz="1500" dirty="0">
                          <a:latin typeface="+mn-lt"/>
                          <a:cs typeface="Segoe IU"/>
                        </a:rPr>
                        <a:t> of penalties/sanctions/shame creates momentum for delivery</a:t>
                      </a:r>
                      <a:endParaRPr lang="en-GB" sz="1500" dirty="0">
                        <a:latin typeface="+mn-lt"/>
                        <a:ea typeface="Calibri"/>
                        <a:cs typeface="Segoe IU"/>
                      </a:endParaRPr>
                    </a:p>
                  </a:txBody>
                  <a:tcPr marL="51435" marR="51435" marT="0" marB="0"/>
                </a:tc>
                <a:extLst>
                  <a:ext uri="{0D108BD9-81ED-4DB2-BD59-A6C34878D82A}">
                    <a16:rowId xmlns:a16="http://schemas.microsoft.com/office/drawing/2014/main" val="10003"/>
                  </a:ext>
                </a:extLst>
              </a:tr>
              <a:tr h="1009696">
                <a:tc>
                  <a:txBody>
                    <a:bodyPr/>
                    <a:lstStyle/>
                    <a:p>
                      <a:pPr marL="111125" algn="l">
                        <a:lnSpc>
                          <a:spcPct val="115000"/>
                        </a:lnSpc>
                        <a:spcAft>
                          <a:spcPts val="0"/>
                        </a:spcAft>
                      </a:pPr>
                      <a:r>
                        <a:rPr lang="en-GB" sz="1500" dirty="0">
                          <a:latin typeface="+mn-lt"/>
                          <a:cs typeface="Segoe IU"/>
                        </a:rPr>
                        <a:t>Based</a:t>
                      </a:r>
                      <a:r>
                        <a:rPr lang="en-GB" sz="1500" baseline="0" dirty="0">
                          <a:latin typeface="+mn-lt"/>
                          <a:cs typeface="Segoe IU"/>
                        </a:rPr>
                        <a:t> on organizational accountability </a:t>
                      </a:r>
                    </a:p>
                    <a:p>
                      <a:pPr marL="111125" algn="l">
                        <a:lnSpc>
                          <a:spcPct val="115000"/>
                        </a:lnSpc>
                        <a:spcAft>
                          <a:spcPts val="0"/>
                        </a:spcAft>
                      </a:pPr>
                      <a:r>
                        <a:rPr lang="en-GB" sz="1500" i="1" baseline="0" dirty="0">
                          <a:latin typeface="+mn-lt"/>
                          <a:cs typeface="Segoe IU"/>
                        </a:rPr>
                        <a:t>“If I don't deliver this, I fail to meet my performance objectives”</a:t>
                      </a:r>
                      <a:endParaRPr lang="en-GB" sz="1500" i="1" dirty="0">
                        <a:latin typeface="+mn-lt"/>
                        <a:ea typeface="Calibri"/>
                        <a:cs typeface="Segoe IU"/>
                      </a:endParaRPr>
                    </a:p>
                  </a:txBody>
                  <a:tcPr marL="51435" marR="51435" marT="0" marB="0"/>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51790010"/>
              </p:ext>
            </p:extLst>
          </p:nvPr>
        </p:nvGraphicFramePr>
        <p:xfrm>
          <a:off x="4672271" y="210648"/>
          <a:ext cx="3436144" cy="4345437"/>
        </p:xfrm>
        <a:graphic>
          <a:graphicData uri="http://schemas.openxmlformats.org/drawingml/2006/table">
            <a:tbl>
              <a:tblPr firstRow="1" bandRow="1">
                <a:tableStyleId>{7DF18680-E054-41AD-8BC1-D1AEF772440D}</a:tableStyleId>
              </a:tblPr>
              <a:tblGrid>
                <a:gridCol w="3436144">
                  <a:extLst>
                    <a:ext uri="{9D8B030D-6E8A-4147-A177-3AD203B41FA5}">
                      <a16:colId xmlns:a16="http://schemas.microsoft.com/office/drawing/2014/main" val="20000"/>
                    </a:ext>
                  </a:extLst>
                </a:gridCol>
              </a:tblGrid>
              <a:tr h="849965">
                <a:tc>
                  <a:txBody>
                    <a:bodyPr/>
                    <a:lstStyle/>
                    <a:p>
                      <a:pPr algn="l">
                        <a:lnSpc>
                          <a:spcPct val="115000"/>
                        </a:lnSpc>
                        <a:spcAft>
                          <a:spcPts val="0"/>
                        </a:spcAft>
                      </a:pPr>
                      <a:r>
                        <a:rPr lang="en-GB" sz="2100" dirty="0">
                          <a:latin typeface="+mn-lt"/>
                          <a:cs typeface="Segoe IU"/>
                        </a:rPr>
                        <a:t>To</a:t>
                      </a:r>
                    </a:p>
                    <a:p>
                      <a:pPr algn="l">
                        <a:lnSpc>
                          <a:spcPct val="115000"/>
                        </a:lnSpc>
                        <a:spcAft>
                          <a:spcPts val="0"/>
                        </a:spcAft>
                      </a:pPr>
                      <a:r>
                        <a:rPr lang="en-GB" sz="2100" dirty="0">
                          <a:latin typeface="+mn-lt"/>
                          <a:cs typeface="Segoe IU"/>
                        </a:rPr>
                        <a:t>Commitment</a:t>
                      </a:r>
                      <a:endParaRPr lang="en-GB" sz="2100" dirty="0">
                        <a:latin typeface="+mn-lt"/>
                        <a:ea typeface="Calibri"/>
                        <a:cs typeface="Segoe IU"/>
                      </a:endParaRPr>
                    </a:p>
                  </a:txBody>
                  <a:tcPr marL="51435" marR="51435" marT="0" marB="0">
                    <a:solidFill>
                      <a:schemeClr val="accent1">
                        <a:lumMod val="90000"/>
                      </a:schemeClr>
                    </a:solidFill>
                  </a:tcPr>
                </a:tc>
                <a:extLst>
                  <a:ext uri="{0D108BD9-81ED-4DB2-BD59-A6C34878D82A}">
                    <a16:rowId xmlns:a16="http://schemas.microsoft.com/office/drawing/2014/main" val="10000"/>
                  </a:ext>
                </a:extLst>
              </a:tr>
              <a:tr h="792533">
                <a:tc>
                  <a:txBody>
                    <a:bodyPr/>
                    <a:lstStyle/>
                    <a:p>
                      <a:pPr marL="111760" algn="l">
                        <a:lnSpc>
                          <a:spcPct val="115000"/>
                        </a:lnSpc>
                        <a:spcAft>
                          <a:spcPts val="0"/>
                        </a:spcAft>
                      </a:pPr>
                      <a:r>
                        <a:rPr lang="en-GB" sz="1500" dirty="0">
                          <a:latin typeface="+mn-lt"/>
                          <a:cs typeface="Segoe IU"/>
                        </a:rPr>
                        <a:t>States a collective goal that everyone can </a:t>
                      </a:r>
                      <a:r>
                        <a:rPr lang="en-GB" sz="1500" b="1" dirty="0">
                          <a:latin typeface="+mn-lt"/>
                          <a:cs typeface="Segoe IU"/>
                        </a:rPr>
                        <a:t>aspire</a:t>
                      </a:r>
                      <a:r>
                        <a:rPr lang="en-GB" sz="1500" dirty="0">
                          <a:latin typeface="+mn-lt"/>
                          <a:cs typeface="Segoe IU"/>
                        </a:rPr>
                        <a:t> to</a:t>
                      </a:r>
                      <a:endParaRPr lang="en-GB" sz="1500" dirty="0">
                        <a:latin typeface="+mn-lt"/>
                        <a:ea typeface="Calibri"/>
                        <a:cs typeface="Segoe IU"/>
                      </a:endParaRPr>
                    </a:p>
                  </a:txBody>
                  <a:tcPr marL="51435" marR="51435" marT="0" marB="0"/>
                </a:tc>
                <a:extLst>
                  <a:ext uri="{0D108BD9-81ED-4DB2-BD59-A6C34878D82A}">
                    <a16:rowId xmlns:a16="http://schemas.microsoft.com/office/drawing/2014/main" val="10001"/>
                  </a:ext>
                </a:extLst>
              </a:tr>
              <a:tr h="805991">
                <a:tc>
                  <a:txBody>
                    <a:bodyPr/>
                    <a:lstStyle/>
                    <a:p>
                      <a:pPr marL="111760" algn="l">
                        <a:lnSpc>
                          <a:spcPct val="115000"/>
                        </a:lnSpc>
                        <a:spcAft>
                          <a:spcPts val="0"/>
                        </a:spcAft>
                      </a:pPr>
                      <a:r>
                        <a:rPr lang="en-GB" sz="1500" dirty="0">
                          <a:latin typeface="+mn-lt"/>
                          <a:cs typeface="Segoe IU"/>
                        </a:rPr>
                        <a:t>Based on </a:t>
                      </a:r>
                      <a:r>
                        <a:rPr lang="en-GB" sz="1500" b="1" dirty="0">
                          <a:latin typeface="+mn-lt"/>
                          <a:cs typeface="Segoe IU"/>
                        </a:rPr>
                        <a:t>shared goals, values and sense of purpose </a:t>
                      </a:r>
                    </a:p>
                  </a:txBody>
                  <a:tcPr marL="51435" marR="51435" marT="0" marB="0"/>
                </a:tc>
                <a:extLst>
                  <a:ext uri="{0D108BD9-81ED-4DB2-BD59-A6C34878D82A}">
                    <a16:rowId xmlns:a16="http://schemas.microsoft.com/office/drawing/2014/main" val="10002"/>
                  </a:ext>
                </a:extLst>
              </a:tr>
              <a:tr h="793237">
                <a:tc>
                  <a:txBody>
                    <a:bodyPr/>
                    <a:lstStyle/>
                    <a:p>
                      <a:pPr marL="111760" algn="l">
                        <a:lnSpc>
                          <a:spcPct val="115000"/>
                        </a:lnSpc>
                        <a:spcAft>
                          <a:spcPts val="0"/>
                        </a:spcAft>
                      </a:pPr>
                      <a:r>
                        <a:rPr lang="en-GB" sz="1500" dirty="0">
                          <a:latin typeface="+mn-lt"/>
                          <a:cs typeface="Segoe IU"/>
                        </a:rPr>
                        <a:t>Commitment to </a:t>
                      </a:r>
                      <a:r>
                        <a:rPr lang="en-GB" sz="1500" b="1" dirty="0">
                          <a:latin typeface="+mn-lt"/>
                          <a:cs typeface="Segoe IU"/>
                        </a:rPr>
                        <a:t>a common purpose </a:t>
                      </a:r>
                      <a:r>
                        <a:rPr lang="en-GB" sz="1500" dirty="0">
                          <a:latin typeface="+mn-lt"/>
                          <a:cs typeface="Segoe IU"/>
                        </a:rPr>
                        <a:t>creates </a:t>
                      </a:r>
                      <a:r>
                        <a:rPr lang="en-GB" sz="1500" b="1" dirty="0">
                          <a:latin typeface="+mn-lt"/>
                          <a:cs typeface="Segoe IU"/>
                        </a:rPr>
                        <a:t>energy</a:t>
                      </a:r>
                      <a:r>
                        <a:rPr lang="en-GB" sz="1500" dirty="0">
                          <a:latin typeface="+mn-lt"/>
                          <a:cs typeface="Segoe IU"/>
                        </a:rPr>
                        <a:t> for delivery</a:t>
                      </a:r>
                      <a:endParaRPr lang="en-GB" sz="1500" dirty="0">
                        <a:latin typeface="+mn-lt"/>
                        <a:ea typeface="Calibri"/>
                        <a:cs typeface="Segoe IU"/>
                      </a:endParaRPr>
                    </a:p>
                  </a:txBody>
                  <a:tcPr marL="51435" marR="51435" marT="0" marB="0"/>
                </a:tc>
                <a:extLst>
                  <a:ext uri="{0D108BD9-81ED-4DB2-BD59-A6C34878D82A}">
                    <a16:rowId xmlns:a16="http://schemas.microsoft.com/office/drawing/2014/main" val="10003"/>
                  </a:ext>
                </a:extLst>
              </a:tr>
              <a:tr h="1103711">
                <a:tc>
                  <a:txBody>
                    <a:bodyPr/>
                    <a:lstStyle/>
                    <a:p>
                      <a:pPr marL="111760" algn="l">
                        <a:lnSpc>
                          <a:spcPct val="115000"/>
                        </a:lnSpc>
                        <a:spcAft>
                          <a:spcPts val="0"/>
                        </a:spcAft>
                      </a:pPr>
                      <a:r>
                        <a:rPr lang="en-GB" sz="1500" dirty="0">
                          <a:latin typeface="+mn-lt"/>
                          <a:cs typeface="Segoe IU"/>
                        </a:rPr>
                        <a:t>Based on relational commitment </a:t>
                      </a:r>
                      <a:endParaRPr lang="en-GB" sz="1500" i="1" dirty="0">
                        <a:latin typeface="+mn-lt"/>
                        <a:cs typeface="Segoe IU"/>
                      </a:endParaRPr>
                    </a:p>
                    <a:p>
                      <a:pPr marL="111760" algn="l">
                        <a:lnSpc>
                          <a:spcPct val="115000"/>
                        </a:lnSpc>
                        <a:spcAft>
                          <a:spcPts val="0"/>
                        </a:spcAft>
                      </a:pPr>
                      <a:r>
                        <a:rPr lang="en-GB" sz="1500" i="1" dirty="0">
                          <a:latin typeface="+mn-lt"/>
                          <a:cs typeface="Segoe IU"/>
                        </a:rPr>
                        <a:t>“If</a:t>
                      </a:r>
                      <a:r>
                        <a:rPr lang="en-GB" sz="1500" i="1" baseline="0" dirty="0">
                          <a:latin typeface="+mn-lt"/>
                          <a:cs typeface="Segoe IU"/>
                        </a:rPr>
                        <a:t> I don’t deliver this, I </a:t>
                      </a:r>
                      <a:r>
                        <a:rPr lang="en-GB" sz="1500" i="1" dirty="0">
                          <a:latin typeface="+mn-lt"/>
                          <a:cs typeface="Segoe IU"/>
                        </a:rPr>
                        <a:t>let YOU the group or community and its purpose down</a:t>
                      </a:r>
                      <a:endParaRPr lang="en-GB" sz="2100" dirty="0">
                        <a:latin typeface="+mn-lt"/>
                        <a:cs typeface="Segoe IU"/>
                      </a:endParaRPr>
                    </a:p>
                  </a:txBody>
                  <a:tcPr marL="51435" marR="51435" marT="0" marB="0"/>
                </a:tc>
                <a:extLst>
                  <a:ext uri="{0D108BD9-81ED-4DB2-BD59-A6C34878D82A}">
                    <a16:rowId xmlns:a16="http://schemas.microsoft.com/office/drawing/2014/main" val="10004"/>
                  </a:ext>
                </a:extLst>
              </a:tr>
            </a:tbl>
          </a:graphicData>
        </a:graphic>
      </p:graphicFrame>
      <p:sp>
        <p:nvSpPr>
          <p:cNvPr id="6" name="Right Arrow 5"/>
          <p:cNvSpPr/>
          <p:nvPr/>
        </p:nvSpPr>
        <p:spPr bwMode="auto">
          <a:xfrm>
            <a:off x="4057527" y="387320"/>
            <a:ext cx="614744" cy="398321"/>
          </a:xfrm>
          <a:prstGeom prst="rightArrow">
            <a:avLst/>
          </a:prstGeom>
          <a:solidFill>
            <a:srgbClr val="D664A7"/>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1800">
              <a:latin typeface="Times" pitchFamily="-108" charset="0"/>
            </a:endParaRPr>
          </a:p>
        </p:txBody>
      </p:sp>
      <p:sp>
        <p:nvSpPr>
          <p:cNvPr id="8" name="Rectangle 7"/>
          <p:cNvSpPr/>
          <p:nvPr/>
        </p:nvSpPr>
        <p:spPr>
          <a:xfrm>
            <a:off x="1347818" y="4819702"/>
            <a:ext cx="6577445" cy="219291"/>
          </a:xfrm>
          <a:prstGeom prst="rect">
            <a:avLst/>
          </a:prstGeom>
        </p:spPr>
        <p:txBody>
          <a:bodyPr wrap="square">
            <a:spAutoFit/>
          </a:bodyPr>
          <a:lstStyle/>
          <a:p>
            <a:r>
              <a:rPr lang="en-US" sz="825" dirty="0"/>
              <a:t>Reference: </a:t>
            </a:r>
            <a:r>
              <a:rPr lang="en-US" sz="825" dirty="0" err="1"/>
              <a:t>ReThink</a:t>
            </a:r>
            <a:r>
              <a:rPr lang="en-US" sz="825" dirty="0"/>
              <a:t> Health &amp; QIN-QIO National Coordinating Center, Leadership &amp; Organizing in Action, 2015 </a:t>
            </a:r>
          </a:p>
        </p:txBody>
      </p:sp>
    </p:spTree>
    <p:extLst>
      <p:ext uri="{BB962C8B-B14F-4D97-AF65-F5344CB8AC3E}">
        <p14:creationId xmlns:p14="http://schemas.microsoft.com/office/powerpoint/2010/main" val="24144769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47818" y="4819702"/>
            <a:ext cx="6577445" cy="219291"/>
          </a:xfrm>
          <a:prstGeom prst="rect">
            <a:avLst/>
          </a:prstGeom>
        </p:spPr>
        <p:txBody>
          <a:bodyPr wrap="square">
            <a:spAutoFit/>
          </a:bodyPr>
          <a:lstStyle/>
          <a:p>
            <a:r>
              <a:rPr lang="en-US" sz="825" dirty="0"/>
              <a:t>Reference: </a:t>
            </a:r>
            <a:r>
              <a:rPr lang="en-US" sz="825" dirty="0" err="1"/>
              <a:t>ReThink</a:t>
            </a:r>
            <a:r>
              <a:rPr lang="en-US" sz="825" dirty="0"/>
              <a:t> Health &amp; QIN-QIO National Coordinating Center, Leadership &amp; Organizing in Action, 2015 </a:t>
            </a:r>
          </a:p>
        </p:txBody>
      </p:sp>
      <p:sp>
        <p:nvSpPr>
          <p:cNvPr id="38" name="Left-Right Arrow 37"/>
          <p:cNvSpPr/>
          <p:nvPr/>
        </p:nvSpPr>
        <p:spPr>
          <a:xfrm>
            <a:off x="2104592" y="761944"/>
            <a:ext cx="4514850" cy="827315"/>
          </a:xfrm>
          <a:prstGeom prst="leftRightArrow">
            <a:avLst/>
          </a:prstGeom>
          <a:solidFill>
            <a:srgbClr val="2DA1C0"/>
          </a:solidFill>
          <a:ln>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1. Selection &amp; Attention</a:t>
            </a:r>
          </a:p>
        </p:txBody>
      </p:sp>
      <p:sp>
        <p:nvSpPr>
          <p:cNvPr id="6" name="TextBox 5"/>
          <p:cNvSpPr txBox="1"/>
          <p:nvPr/>
        </p:nvSpPr>
        <p:spPr>
          <a:xfrm>
            <a:off x="2276042" y="1594860"/>
            <a:ext cx="4171950" cy="3023905"/>
          </a:xfrm>
          <a:prstGeom prst="rect">
            <a:avLst/>
          </a:prstGeom>
          <a:noFill/>
        </p:spPr>
        <p:txBody>
          <a:bodyPr wrap="square" rtlCol="0" anchor="ctr">
            <a:spAutoFit/>
          </a:bodyPr>
          <a:lstStyle/>
          <a:p>
            <a:pPr algn="ctr">
              <a:spcAft>
                <a:spcPts val="900"/>
              </a:spcAft>
            </a:pPr>
            <a:r>
              <a:rPr lang="en-US" sz="2100" b="1" dirty="0">
                <a:solidFill>
                  <a:srgbClr val="000000"/>
                </a:solidFill>
                <a:latin typeface="+mj-lt"/>
                <a:cs typeface="Segoe UI"/>
              </a:rPr>
              <a:t>Whom shall I ask?</a:t>
            </a:r>
          </a:p>
          <a:p>
            <a:pPr algn="ctr">
              <a:spcAft>
                <a:spcPts val="900"/>
              </a:spcAft>
            </a:pPr>
            <a:r>
              <a:rPr lang="en-US" sz="2100" dirty="0">
                <a:solidFill>
                  <a:srgbClr val="000000"/>
                </a:solidFill>
                <a:latin typeface="+mj-lt"/>
                <a:cs typeface="Segoe UI"/>
              </a:rPr>
              <a:t>Use your actor’s map to think strategically about whom you want to build relationships with</a:t>
            </a:r>
          </a:p>
          <a:p>
            <a:pPr algn="ctr">
              <a:spcAft>
                <a:spcPts val="900"/>
              </a:spcAft>
            </a:pPr>
            <a:r>
              <a:rPr lang="en-US" sz="2100" dirty="0">
                <a:solidFill>
                  <a:srgbClr val="000000"/>
                </a:solidFill>
                <a:latin typeface="+mj-lt"/>
                <a:cs typeface="Segoe UI"/>
              </a:rPr>
              <a:t>Be clear about what you are looking for</a:t>
            </a:r>
          </a:p>
          <a:p>
            <a:pPr algn="ctr">
              <a:spcAft>
                <a:spcPts val="900"/>
              </a:spcAft>
            </a:pPr>
            <a:r>
              <a:rPr lang="en-US" sz="2100" dirty="0">
                <a:solidFill>
                  <a:srgbClr val="000000"/>
                </a:solidFill>
                <a:latin typeface="+mj-lt"/>
                <a:cs typeface="Segoe UI"/>
              </a:rPr>
              <a:t>Explain how you got the person’s name and common connections</a:t>
            </a:r>
          </a:p>
        </p:txBody>
      </p:sp>
      <p:pic>
        <p:nvPicPr>
          <p:cNvPr id="7" name="Picture 6" descr="heads.jpg"/>
          <p:cNvPicPr>
            <a:picLocks noChangeAspect="1"/>
          </p:cNvPicPr>
          <p:nvPr/>
        </p:nvPicPr>
        <p:blipFill>
          <a:blip r:embed="rId3" cstate="print">
            <a:clrChange>
              <a:clrFrom>
                <a:srgbClr val="FFFFFF"/>
              </a:clrFrom>
              <a:clrTo>
                <a:srgbClr val="FFFFFF">
                  <a:alpha val="0"/>
                </a:srgbClr>
              </a:clrTo>
            </a:clrChange>
          </a:blip>
          <a:srcRect r="8975"/>
          <a:stretch>
            <a:fillRect/>
          </a:stretch>
        </p:blipFill>
        <p:spPr>
          <a:xfrm flipH="1">
            <a:off x="0" y="57984"/>
            <a:ext cx="1902466" cy="4871363"/>
          </a:xfrm>
          <a:prstGeom prst="rect">
            <a:avLst/>
          </a:prstGeom>
        </p:spPr>
      </p:pic>
      <p:pic>
        <p:nvPicPr>
          <p:cNvPr id="8" name="Picture 7" descr="heads.jpg"/>
          <p:cNvPicPr>
            <a:picLocks noChangeAspect="1"/>
          </p:cNvPicPr>
          <p:nvPr/>
        </p:nvPicPr>
        <p:blipFill>
          <a:blip r:embed="rId4" cstate="print">
            <a:clrChange>
              <a:clrFrom>
                <a:srgbClr val="FFFFFF"/>
              </a:clrFrom>
              <a:clrTo>
                <a:srgbClr val="FFFFFF">
                  <a:alpha val="0"/>
                </a:srgbClr>
              </a:clrTo>
            </a:clrChange>
          </a:blip>
          <a:srcRect r="7447"/>
          <a:stretch>
            <a:fillRect/>
          </a:stretch>
        </p:blipFill>
        <p:spPr>
          <a:xfrm>
            <a:off x="7723413" y="136068"/>
            <a:ext cx="1420587" cy="4871363"/>
          </a:xfrm>
          <a:prstGeom prst="rect">
            <a:avLst/>
          </a:prstGeom>
        </p:spPr>
      </p:pic>
      <p:sp>
        <p:nvSpPr>
          <p:cNvPr id="10" name="TextBox 9"/>
          <p:cNvSpPr txBox="1"/>
          <p:nvPr/>
        </p:nvSpPr>
        <p:spPr>
          <a:xfrm>
            <a:off x="-1130353" y="3119335"/>
            <a:ext cx="184731" cy="248209"/>
          </a:xfrm>
          <a:prstGeom prst="rect">
            <a:avLst/>
          </a:prstGeom>
          <a:noFill/>
        </p:spPr>
        <p:txBody>
          <a:bodyPr wrap="none" rtlCol="0">
            <a:spAutoFit/>
          </a:bodyPr>
          <a:lstStyle/>
          <a:p>
            <a:endParaRPr lang="en-US" sz="1013" dirty="0"/>
          </a:p>
        </p:txBody>
      </p:sp>
      <p:sp>
        <p:nvSpPr>
          <p:cNvPr id="11" name="Title 15"/>
          <p:cNvSpPr>
            <a:spLocks noGrp="1"/>
          </p:cNvSpPr>
          <p:nvPr>
            <p:ph type="title"/>
          </p:nvPr>
        </p:nvSpPr>
        <p:spPr>
          <a:xfrm>
            <a:off x="1485900" y="101298"/>
            <a:ext cx="6172200" cy="571500"/>
          </a:xfrm>
        </p:spPr>
        <p:txBody>
          <a:bodyPr/>
          <a:lstStyle/>
          <a:p>
            <a:pPr algn="ctr"/>
            <a:r>
              <a:rPr lang="en-US" dirty="0">
                <a:solidFill>
                  <a:schemeClr val="tx1"/>
                </a:solidFill>
              </a:rPr>
              <a:t>The One-to-One Meeting</a:t>
            </a:r>
          </a:p>
        </p:txBody>
      </p:sp>
    </p:spTree>
    <p:extLst>
      <p:ext uri="{BB962C8B-B14F-4D97-AF65-F5344CB8AC3E}">
        <p14:creationId xmlns:p14="http://schemas.microsoft.com/office/powerpoint/2010/main" val="3840057120"/>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build Relationships?</a:t>
            </a:r>
          </a:p>
        </p:txBody>
      </p:sp>
      <p:sp>
        <p:nvSpPr>
          <p:cNvPr id="3" name="Slide Number Placeholder 2"/>
          <p:cNvSpPr>
            <a:spLocks noGrp="1"/>
          </p:cNvSpPr>
          <p:nvPr>
            <p:ph type="sldNum" sz="quarter" idx="4"/>
          </p:nvPr>
        </p:nvSpPr>
        <p:spPr/>
        <p:txBody>
          <a:bodyPr/>
          <a:lstStyle/>
          <a:p>
            <a:fld id="{BC599894-1D3F-4487-9F47-B3E0031273C3}" type="slidenum">
              <a:rPr lang="en-US" smtClean="0"/>
              <a:pPr/>
              <a:t>32</a:t>
            </a:fld>
            <a:endParaRPr lang="en-US" dirty="0"/>
          </a:p>
        </p:txBody>
      </p:sp>
      <p:sp>
        <p:nvSpPr>
          <p:cNvPr id="4" name="Left-Right Arrow 3"/>
          <p:cNvSpPr/>
          <p:nvPr/>
        </p:nvSpPr>
        <p:spPr>
          <a:xfrm>
            <a:off x="2486874" y="907835"/>
            <a:ext cx="4514850" cy="827485"/>
          </a:xfrm>
          <a:prstGeom prst="leftRightArrow">
            <a:avLst/>
          </a:prstGeom>
          <a:solidFill>
            <a:srgbClr val="D664A7"/>
          </a:solidFill>
          <a:ln>
            <a:solidFill>
              <a:srgbClr val="D664A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800" b="1" dirty="0">
                <a:solidFill>
                  <a:prstClr val="white"/>
                </a:solidFill>
                <a:latin typeface="Segoe UI"/>
                <a:cs typeface="Segoe UI"/>
              </a:rPr>
              <a:t>Selection:  Strong vs. Weak Ties</a:t>
            </a:r>
          </a:p>
        </p:txBody>
      </p:sp>
      <p:grpSp>
        <p:nvGrpSpPr>
          <p:cNvPr id="5" name="Group 41"/>
          <p:cNvGrpSpPr>
            <a:grpSpLocks/>
          </p:cNvGrpSpPr>
          <p:nvPr/>
        </p:nvGrpSpPr>
        <p:grpSpPr bwMode="auto">
          <a:xfrm>
            <a:off x="1701404" y="1735319"/>
            <a:ext cx="2012156" cy="2418462"/>
            <a:chOff x="743976" y="1604013"/>
            <a:chExt cx="2920881" cy="3341795"/>
          </a:xfrm>
        </p:grpSpPr>
        <p:cxnSp>
          <p:nvCxnSpPr>
            <p:cNvPr id="6" name="Straight Connector 5"/>
            <p:cNvCxnSpPr/>
            <p:nvPr/>
          </p:nvCxnSpPr>
          <p:spPr>
            <a:xfrm rot="5400000" flipH="1" flipV="1">
              <a:off x="1371706" y="2649466"/>
              <a:ext cx="2771864" cy="1392180"/>
            </a:xfrm>
            <a:prstGeom prst="line">
              <a:avLst/>
            </a:prstGeom>
            <a:ln w="38100" cmpd="sng">
              <a:solidFill>
                <a:schemeClr val="accent3"/>
              </a:solidFill>
              <a:tailEnd type="none"/>
            </a:ln>
          </p:spPr>
          <p:style>
            <a:lnRef idx="2">
              <a:schemeClr val="accent1"/>
            </a:lnRef>
            <a:fillRef idx="0">
              <a:schemeClr val="accent1"/>
            </a:fillRef>
            <a:effectRef idx="1">
              <a:schemeClr val="accent1"/>
            </a:effectRef>
            <a:fontRef idx="minor">
              <a:schemeClr val="tx1"/>
            </a:fontRef>
          </p:style>
        </p:cxnSp>
        <p:grpSp>
          <p:nvGrpSpPr>
            <p:cNvPr id="7" name="Group 40"/>
            <p:cNvGrpSpPr>
              <a:grpSpLocks/>
            </p:cNvGrpSpPr>
            <p:nvPr/>
          </p:nvGrpSpPr>
          <p:grpSpPr bwMode="auto">
            <a:xfrm>
              <a:off x="743976" y="1604013"/>
              <a:ext cx="2920881" cy="3341795"/>
              <a:chOff x="743976" y="1604013"/>
              <a:chExt cx="2920881" cy="3341795"/>
            </a:xfrm>
          </p:grpSpPr>
          <p:grpSp>
            <p:nvGrpSpPr>
              <p:cNvPr id="8" name="Group 38"/>
              <p:cNvGrpSpPr>
                <a:grpSpLocks/>
              </p:cNvGrpSpPr>
              <p:nvPr/>
            </p:nvGrpSpPr>
            <p:grpSpPr bwMode="auto">
              <a:xfrm>
                <a:off x="928914" y="1814286"/>
                <a:ext cx="2540001" cy="2931886"/>
                <a:chOff x="928914" y="1814286"/>
                <a:chExt cx="2540001" cy="2931886"/>
              </a:xfrm>
            </p:grpSpPr>
            <p:cxnSp>
              <p:nvCxnSpPr>
                <p:cNvPr id="16" name="Straight Connector 15"/>
                <p:cNvCxnSpPr/>
                <p:nvPr/>
              </p:nvCxnSpPr>
              <p:spPr>
                <a:xfrm>
                  <a:off x="958279" y="2959782"/>
                  <a:ext cx="1757292" cy="639784"/>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grpSp>
              <p:nvGrpSpPr>
                <p:cNvPr id="17" name="Group 37"/>
                <p:cNvGrpSpPr>
                  <a:grpSpLocks/>
                </p:cNvGrpSpPr>
                <p:nvPr/>
              </p:nvGrpSpPr>
              <p:grpSpPr bwMode="auto">
                <a:xfrm>
                  <a:off x="928914" y="1814286"/>
                  <a:ext cx="2540001" cy="2931886"/>
                  <a:chOff x="928914" y="1814286"/>
                  <a:chExt cx="2540001" cy="2931886"/>
                </a:xfrm>
              </p:grpSpPr>
              <p:cxnSp>
                <p:nvCxnSpPr>
                  <p:cNvPr id="18" name="Straight Connector 17"/>
                  <p:cNvCxnSpPr/>
                  <p:nvPr/>
                </p:nvCxnSpPr>
                <p:spPr>
                  <a:xfrm rot="5400000" flipH="1" flipV="1">
                    <a:off x="1800373" y="3860741"/>
                    <a:ext cx="1117636" cy="652436"/>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660600" y="3344776"/>
                    <a:ext cx="973169" cy="349236"/>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697084" y="3352738"/>
                    <a:ext cx="1698679" cy="1001671"/>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V="1">
                    <a:off x="537504" y="3250306"/>
                    <a:ext cx="2889343" cy="73022"/>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1451909" y="2380352"/>
                    <a:ext cx="1741543" cy="725458"/>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1988525" y="1872310"/>
                    <a:ext cx="1481077" cy="57152"/>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328868" y="2009709"/>
                    <a:ext cx="2119381" cy="2076366"/>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flipV="1">
                    <a:off x="958279" y="1943749"/>
                    <a:ext cx="2468463" cy="1030321"/>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364662" y="4136157"/>
                    <a:ext cx="623863" cy="550880"/>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864578" y="1878697"/>
                    <a:ext cx="1146212" cy="1015959"/>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2264680" y="2408929"/>
                    <a:ext cx="1625652" cy="755619"/>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515302" y="2677221"/>
                    <a:ext cx="2251147" cy="609575"/>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grpSp>
          </p:grpSp>
          <p:grpSp>
            <p:nvGrpSpPr>
              <p:cNvPr id="9" name="Group 35"/>
              <p:cNvGrpSpPr>
                <a:grpSpLocks/>
              </p:cNvGrpSpPr>
              <p:nvPr/>
            </p:nvGrpSpPr>
            <p:grpSpPr bwMode="auto">
              <a:xfrm>
                <a:off x="743976" y="1604013"/>
                <a:ext cx="2920881" cy="3341795"/>
                <a:chOff x="743976" y="1604013"/>
                <a:chExt cx="2920881" cy="3341795"/>
              </a:xfrm>
            </p:grpSpPr>
            <p:sp>
              <p:nvSpPr>
                <p:cNvPr id="10" name="Oval 9"/>
                <p:cNvSpPr/>
                <p:nvPr/>
              </p:nvSpPr>
              <p:spPr>
                <a:xfrm>
                  <a:off x="1818033" y="4514127"/>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sp>
              <p:nvSpPr>
                <p:cNvPr id="11" name="Oval 10"/>
                <p:cNvSpPr/>
                <p:nvPr/>
              </p:nvSpPr>
              <p:spPr>
                <a:xfrm>
                  <a:off x="2471176" y="3367499"/>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sp>
              <p:nvSpPr>
                <p:cNvPr id="12" name="Oval 11"/>
                <p:cNvSpPr/>
                <p:nvPr/>
              </p:nvSpPr>
              <p:spPr>
                <a:xfrm>
                  <a:off x="743976" y="2743384"/>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sp>
              <p:nvSpPr>
                <p:cNvPr id="13" name="Oval 12"/>
                <p:cNvSpPr/>
                <p:nvPr/>
              </p:nvSpPr>
              <p:spPr>
                <a:xfrm>
                  <a:off x="1128604" y="3868241"/>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sp>
              <p:nvSpPr>
                <p:cNvPr id="14" name="Oval 13"/>
                <p:cNvSpPr/>
                <p:nvPr/>
              </p:nvSpPr>
              <p:spPr>
                <a:xfrm>
                  <a:off x="3233176" y="1720128"/>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sp>
              <p:nvSpPr>
                <p:cNvPr id="15" name="Oval 14"/>
                <p:cNvSpPr/>
                <p:nvPr/>
              </p:nvSpPr>
              <p:spPr>
                <a:xfrm>
                  <a:off x="1723690" y="1604013"/>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grpSp>
        </p:grpSp>
      </p:grpSp>
      <p:grpSp>
        <p:nvGrpSpPr>
          <p:cNvPr id="30" name="Group 43"/>
          <p:cNvGrpSpPr>
            <a:grpSpLocks/>
          </p:cNvGrpSpPr>
          <p:nvPr/>
        </p:nvGrpSpPr>
        <p:grpSpPr bwMode="auto">
          <a:xfrm>
            <a:off x="4948693" y="2171700"/>
            <a:ext cx="2000250" cy="2491785"/>
            <a:chOff x="4807976" y="1262928"/>
            <a:chExt cx="3494196" cy="5373795"/>
          </a:xfrm>
        </p:grpSpPr>
        <p:cxnSp>
          <p:nvCxnSpPr>
            <p:cNvPr id="31" name="Straight Connector 30"/>
            <p:cNvCxnSpPr/>
            <p:nvPr/>
          </p:nvCxnSpPr>
          <p:spPr>
            <a:xfrm rot="16200000" flipH="1">
              <a:off x="5399344" y="3381484"/>
              <a:ext cx="1117622" cy="855688"/>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grpSp>
          <p:nvGrpSpPr>
            <p:cNvPr id="32" name="Group 42"/>
            <p:cNvGrpSpPr>
              <a:grpSpLocks/>
            </p:cNvGrpSpPr>
            <p:nvPr/>
          </p:nvGrpSpPr>
          <p:grpSpPr bwMode="auto">
            <a:xfrm>
              <a:off x="4807976" y="1262928"/>
              <a:ext cx="3494196" cy="5373795"/>
              <a:chOff x="4807976" y="1262928"/>
              <a:chExt cx="3494196" cy="5373795"/>
            </a:xfrm>
          </p:grpSpPr>
          <p:cxnSp>
            <p:nvCxnSpPr>
              <p:cNvPr id="33" name="Straight Connector 32"/>
              <p:cNvCxnSpPr/>
              <p:nvPr/>
            </p:nvCxnSpPr>
            <p:spPr>
              <a:xfrm rot="10800000" flipV="1">
                <a:off x="5050872" y="4368140"/>
                <a:ext cx="1379580" cy="930294"/>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981331" y="5863595"/>
                <a:ext cx="1103346" cy="566749"/>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022296" y="5312722"/>
                <a:ext cx="3062382" cy="536586"/>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5315977" y="3033672"/>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sp>
            <p:nvSpPr>
              <p:cNvPr id="37" name="Oval 36"/>
              <p:cNvSpPr/>
              <p:nvPr/>
            </p:nvSpPr>
            <p:spPr>
              <a:xfrm>
                <a:off x="6774663" y="6205042"/>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cxnSp>
            <p:nvCxnSpPr>
              <p:cNvPr id="38" name="Straight Connector 37"/>
              <p:cNvCxnSpPr/>
              <p:nvPr/>
            </p:nvCxnSpPr>
            <p:spPr>
              <a:xfrm rot="16200000" flipV="1">
                <a:off x="5138210" y="2917129"/>
                <a:ext cx="4281572" cy="1465307"/>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7870491" y="5631729"/>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sp>
            <p:nvSpPr>
              <p:cNvPr id="40" name="Oval 39"/>
              <p:cNvSpPr/>
              <p:nvPr/>
            </p:nvSpPr>
            <p:spPr>
              <a:xfrm>
                <a:off x="4807976" y="5080186"/>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cxnSp>
            <p:nvCxnSpPr>
              <p:cNvPr id="41" name="Straight Connector 40"/>
              <p:cNvCxnSpPr/>
              <p:nvPr/>
            </p:nvCxnSpPr>
            <p:spPr>
              <a:xfrm rot="5400000">
                <a:off x="5101688" y="2836171"/>
                <a:ext cx="2743255" cy="117479"/>
              </a:xfrm>
              <a:prstGeom prst="line">
                <a:avLst/>
              </a:prstGeom>
              <a:ln w="38100" cmpd="sng">
                <a:solidFill>
                  <a:srgbClr val="FF6600"/>
                </a:solidFill>
                <a:tailEnd type="none"/>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6331976" y="1262928"/>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sp>
            <p:nvSpPr>
              <p:cNvPr id="43" name="Oval 42"/>
              <p:cNvSpPr/>
              <p:nvPr/>
            </p:nvSpPr>
            <p:spPr>
              <a:xfrm>
                <a:off x="6194091" y="4144014"/>
                <a:ext cx="431681" cy="431681"/>
              </a:xfrm>
              <a:prstGeom prst="ellipse">
                <a:avLst/>
              </a:prstGeom>
              <a:solidFill>
                <a:schemeClr val="accent1">
                  <a:lumMod val="50000"/>
                </a:schemeClr>
              </a:solidFill>
              <a:ln>
                <a:solidFill>
                  <a:schemeClr val="accent1">
                    <a:lumMod val="50000"/>
                  </a:schemeClr>
                </a:solidFill>
              </a:ln>
              <a:effectLst>
                <a:outerShdw blurRad="50800" dist="38100" dir="2700000">
                  <a:srgbClr val="000000">
                    <a:alpha val="43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13" dirty="0">
                  <a:solidFill>
                    <a:prstClr val="white"/>
                  </a:solidFill>
                  <a:latin typeface="Corbel"/>
                </a:endParaRPr>
              </a:p>
            </p:txBody>
          </p:sp>
        </p:grpSp>
      </p:grpSp>
      <p:sp>
        <p:nvSpPr>
          <p:cNvPr id="44" name="TextBox 43"/>
          <p:cNvSpPr txBox="1">
            <a:spLocks noChangeArrowheads="1"/>
          </p:cNvSpPr>
          <p:nvPr/>
        </p:nvSpPr>
        <p:spPr bwMode="auto">
          <a:xfrm>
            <a:off x="874715" y="4031284"/>
            <a:ext cx="2681311" cy="523220"/>
          </a:xfrm>
          <a:prstGeom prst="rect">
            <a:avLst/>
          </a:prstGeom>
          <a:noFill/>
          <a:ln w="9525">
            <a:noFill/>
            <a:miter lim="800000"/>
            <a:headEnd/>
            <a:tailEnd/>
          </a:ln>
        </p:spPr>
        <p:txBody>
          <a:bodyPr wrap="none">
            <a:spAutoFit/>
          </a:bodyPr>
          <a:lstStyle/>
          <a:p>
            <a:r>
              <a:rPr lang="en-US" sz="1400" b="1" dirty="0">
                <a:solidFill>
                  <a:srgbClr val="0070C0"/>
                </a:solidFill>
                <a:latin typeface="Segoe UI" pitchFamily="34" charset="0"/>
                <a:cs typeface="Segoe UI" pitchFamily="34" charset="0"/>
              </a:rPr>
              <a:t>Strong ties: </a:t>
            </a:r>
          </a:p>
          <a:p>
            <a:r>
              <a:rPr lang="en-US" sz="1400" dirty="0">
                <a:solidFill>
                  <a:srgbClr val="0070C0"/>
                </a:solidFill>
                <a:latin typeface="Segoe UI" pitchFamily="34" charset="0"/>
                <a:cs typeface="Segoe UI" pitchFamily="34" charset="0"/>
              </a:rPr>
              <a:t>People who share your network</a:t>
            </a:r>
          </a:p>
        </p:txBody>
      </p:sp>
      <p:sp>
        <p:nvSpPr>
          <p:cNvPr id="45" name="TextBox 44"/>
          <p:cNvSpPr txBox="1">
            <a:spLocks noChangeArrowheads="1"/>
          </p:cNvSpPr>
          <p:nvPr/>
        </p:nvSpPr>
        <p:spPr bwMode="auto">
          <a:xfrm>
            <a:off x="6454985" y="2301733"/>
            <a:ext cx="2667590" cy="523220"/>
          </a:xfrm>
          <a:prstGeom prst="rect">
            <a:avLst/>
          </a:prstGeom>
          <a:noFill/>
          <a:ln w="9525">
            <a:noFill/>
            <a:miter lim="800000"/>
            <a:headEnd/>
            <a:tailEnd/>
          </a:ln>
        </p:spPr>
        <p:txBody>
          <a:bodyPr wrap="none">
            <a:spAutoFit/>
          </a:bodyPr>
          <a:lstStyle/>
          <a:p>
            <a:r>
              <a:rPr lang="en-US" sz="1400" b="1" dirty="0">
                <a:solidFill>
                  <a:srgbClr val="0070C0"/>
                </a:solidFill>
                <a:latin typeface="Segoe UI" pitchFamily="34" charset="0"/>
                <a:cs typeface="Segoe UI" pitchFamily="34" charset="0"/>
              </a:rPr>
              <a:t>Weak ties:</a:t>
            </a:r>
          </a:p>
          <a:p>
            <a:r>
              <a:rPr lang="en-US" sz="1400" dirty="0">
                <a:solidFill>
                  <a:srgbClr val="0070C0"/>
                </a:solidFill>
                <a:latin typeface="Segoe UI" pitchFamily="34" charset="0"/>
                <a:cs typeface="Segoe UI" pitchFamily="34" charset="0"/>
              </a:rPr>
              <a:t>People outside of your network</a:t>
            </a:r>
          </a:p>
        </p:txBody>
      </p:sp>
    </p:spTree>
    <p:extLst>
      <p:ext uri="{BB962C8B-B14F-4D97-AF65-F5344CB8AC3E}">
        <p14:creationId xmlns:p14="http://schemas.microsoft.com/office/powerpoint/2010/main" val="340621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build Relationships</a:t>
            </a:r>
          </a:p>
        </p:txBody>
      </p:sp>
      <p:sp>
        <p:nvSpPr>
          <p:cNvPr id="3" name="Slide Number Placeholder 2"/>
          <p:cNvSpPr>
            <a:spLocks noGrp="1"/>
          </p:cNvSpPr>
          <p:nvPr>
            <p:ph type="sldNum" sz="quarter" idx="4"/>
          </p:nvPr>
        </p:nvSpPr>
        <p:spPr/>
        <p:txBody>
          <a:bodyPr/>
          <a:lstStyle/>
          <a:p>
            <a:fld id="{BC599894-1D3F-4487-9F47-B3E0031273C3}" type="slidenum">
              <a:rPr lang="en-US" smtClean="0"/>
              <a:pPr/>
              <a:t>33</a:t>
            </a:fld>
            <a:endParaRPr lang="en-US" dirty="0"/>
          </a:p>
        </p:txBody>
      </p:sp>
      <p:sp>
        <p:nvSpPr>
          <p:cNvPr id="4" name="Left-Right Arrow 3"/>
          <p:cNvSpPr/>
          <p:nvPr/>
        </p:nvSpPr>
        <p:spPr>
          <a:xfrm>
            <a:off x="2260255" y="914400"/>
            <a:ext cx="4680641" cy="973791"/>
          </a:xfrm>
          <a:prstGeom prst="leftRightArrow">
            <a:avLst/>
          </a:prstGeom>
          <a:solidFill>
            <a:srgbClr val="D664A7"/>
          </a:solidFill>
          <a:ln>
            <a:solidFill>
              <a:srgbClr val="D664A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800" b="1" dirty="0">
                <a:solidFill>
                  <a:schemeClr val="bg1"/>
                </a:solidFill>
                <a:latin typeface="Segoe UI"/>
                <a:cs typeface="Segoe UI"/>
              </a:rPr>
              <a:t>Selection: What are our</a:t>
            </a:r>
            <a:r>
              <a:rPr lang="en-GB" sz="1800" b="1" dirty="0">
                <a:solidFill>
                  <a:srgbClr val="006CB6"/>
                </a:solidFill>
                <a:latin typeface="Segoe UI"/>
                <a:cs typeface="Segoe UI"/>
              </a:rPr>
              <a:t> </a:t>
            </a:r>
            <a:r>
              <a:rPr lang="en-GB" sz="1800" b="1" u="sng" dirty="0">
                <a:solidFill>
                  <a:schemeClr val="bg1"/>
                </a:solidFill>
                <a:latin typeface="Segoe UI"/>
                <a:cs typeface="Segoe UI"/>
              </a:rPr>
              <a:t>RESOURCES</a:t>
            </a:r>
            <a:r>
              <a:rPr lang="en-GB" sz="1800" b="1" dirty="0">
                <a:solidFill>
                  <a:schemeClr val="bg1"/>
                </a:solidFill>
                <a:latin typeface="Segoe UI"/>
                <a:cs typeface="Segoe UI"/>
              </a:rPr>
              <a:t>?</a:t>
            </a:r>
          </a:p>
        </p:txBody>
      </p:sp>
      <p:pic>
        <p:nvPicPr>
          <p:cNvPr id="5" name="Picture 4" descr="Resources Rainbow.pdf"/>
          <p:cNvPicPr>
            <a:picLocks noChangeAspect="1"/>
          </p:cNvPicPr>
          <p:nvPr/>
        </p:nvPicPr>
        <p:blipFill>
          <a:blip r:embed="rId3"/>
          <a:srcRect/>
          <a:stretch>
            <a:fillRect/>
          </a:stretch>
        </p:blipFill>
        <p:spPr bwMode="auto">
          <a:xfrm>
            <a:off x="1714500" y="1888191"/>
            <a:ext cx="5772150" cy="2540111"/>
          </a:xfrm>
          <a:prstGeom prst="rect">
            <a:avLst/>
          </a:prstGeom>
          <a:noFill/>
          <a:ln w="9525">
            <a:noFill/>
            <a:miter lim="800000"/>
            <a:headEnd/>
            <a:tailEnd/>
          </a:ln>
        </p:spPr>
      </p:pic>
    </p:spTree>
    <p:extLst>
      <p:ext uri="{BB962C8B-B14F-4D97-AF65-F5344CB8AC3E}">
        <p14:creationId xmlns:p14="http://schemas.microsoft.com/office/powerpoint/2010/main" val="178781220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47818" y="4819702"/>
            <a:ext cx="6577445" cy="219291"/>
          </a:xfrm>
          <a:prstGeom prst="rect">
            <a:avLst/>
          </a:prstGeom>
        </p:spPr>
        <p:txBody>
          <a:bodyPr wrap="square">
            <a:spAutoFit/>
          </a:bodyPr>
          <a:lstStyle/>
          <a:p>
            <a:r>
              <a:rPr lang="en-US" sz="825" dirty="0"/>
              <a:t>Reference: </a:t>
            </a:r>
            <a:r>
              <a:rPr lang="en-US" sz="825" dirty="0" err="1"/>
              <a:t>ReThink</a:t>
            </a:r>
            <a:r>
              <a:rPr lang="en-US" sz="825" dirty="0"/>
              <a:t> Health &amp; QIN-QIO National Coordinating Center, Leadership &amp; Organizing in Action, 2015 </a:t>
            </a:r>
          </a:p>
        </p:txBody>
      </p:sp>
      <p:sp>
        <p:nvSpPr>
          <p:cNvPr id="39" name="Left-Right Arrow 38"/>
          <p:cNvSpPr/>
          <p:nvPr/>
        </p:nvSpPr>
        <p:spPr>
          <a:xfrm>
            <a:off x="2950123" y="1177803"/>
            <a:ext cx="3258069" cy="951394"/>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t>2. Purpose</a:t>
            </a:r>
          </a:p>
        </p:txBody>
      </p:sp>
      <p:sp>
        <p:nvSpPr>
          <p:cNvPr id="7" name="TextBox 6"/>
          <p:cNvSpPr txBox="1"/>
          <p:nvPr/>
        </p:nvSpPr>
        <p:spPr>
          <a:xfrm>
            <a:off x="2577904" y="2503813"/>
            <a:ext cx="4002509" cy="2608406"/>
          </a:xfrm>
          <a:prstGeom prst="rect">
            <a:avLst/>
          </a:prstGeom>
          <a:noFill/>
        </p:spPr>
        <p:txBody>
          <a:bodyPr wrap="square" rtlCol="0">
            <a:spAutoFit/>
          </a:bodyPr>
          <a:lstStyle/>
          <a:p>
            <a:pPr algn="ctr">
              <a:spcAft>
                <a:spcPts val="900"/>
              </a:spcAft>
            </a:pPr>
            <a:r>
              <a:rPr lang="en-US" sz="2100" b="1" dirty="0">
                <a:solidFill>
                  <a:srgbClr val="000000"/>
                </a:solidFill>
                <a:latin typeface="+mj-lt"/>
              </a:rPr>
              <a:t>“Hello, I am here to...”</a:t>
            </a:r>
            <a:endParaRPr lang="en-US" sz="1500" b="1" dirty="0">
              <a:solidFill>
                <a:srgbClr val="000000"/>
              </a:solidFill>
              <a:latin typeface="+mj-lt"/>
            </a:endParaRPr>
          </a:p>
          <a:p>
            <a:pPr algn="ctr">
              <a:spcAft>
                <a:spcPts val="900"/>
              </a:spcAft>
            </a:pPr>
            <a:r>
              <a:rPr lang="en-US" sz="1500" dirty="0">
                <a:solidFill>
                  <a:srgbClr val="000000"/>
                </a:solidFill>
                <a:latin typeface="+mj-lt"/>
              </a:rPr>
              <a:t>Build a new relationship</a:t>
            </a:r>
            <a:r>
              <a:rPr lang="en-US" sz="1500" i="1" dirty="0">
                <a:solidFill>
                  <a:srgbClr val="000000"/>
                </a:solidFill>
                <a:latin typeface="+mj-lt"/>
              </a:rPr>
              <a:t>, </a:t>
            </a:r>
            <a:r>
              <a:rPr lang="en-US" sz="1500" dirty="0">
                <a:solidFill>
                  <a:srgbClr val="000000"/>
                </a:solidFill>
                <a:latin typeface="+mj-lt"/>
              </a:rPr>
              <a:t>deepen an existing relationship, or renew / redefine a relationship</a:t>
            </a:r>
          </a:p>
          <a:p>
            <a:pPr algn="ctr">
              <a:spcAft>
                <a:spcPts val="900"/>
              </a:spcAft>
            </a:pPr>
            <a:r>
              <a:rPr lang="en-US" sz="1500" dirty="0">
                <a:solidFill>
                  <a:srgbClr val="000000"/>
                </a:solidFill>
                <a:latin typeface="+mj-lt"/>
              </a:rPr>
              <a:t>Clarify your interest and purpose in meeting</a:t>
            </a:r>
          </a:p>
          <a:p>
            <a:pPr algn="ctr">
              <a:spcAft>
                <a:spcPts val="900"/>
              </a:spcAft>
            </a:pPr>
            <a:r>
              <a:rPr lang="en-US" sz="1500" dirty="0">
                <a:solidFill>
                  <a:srgbClr val="000000"/>
                </a:solidFill>
                <a:latin typeface="+mj-lt"/>
              </a:rPr>
              <a:t>Confirm the length of time to speak</a:t>
            </a:r>
          </a:p>
          <a:p>
            <a:pPr algn="ctr">
              <a:spcAft>
                <a:spcPts val="900"/>
              </a:spcAft>
            </a:pPr>
            <a:r>
              <a:rPr lang="en-US" sz="1500" dirty="0">
                <a:solidFill>
                  <a:srgbClr val="000000"/>
                </a:solidFill>
                <a:latin typeface="+mj-lt"/>
              </a:rPr>
              <a:t>Project enthusiasm &amp; appreciation </a:t>
            </a:r>
            <a:br>
              <a:rPr lang="en-US" sz="1500" dirty="0">
                <a:solidFill>
                  <a:srgbClr val="000000"/>
                </a:solidFill>
                <a:latin typeface="+mj-lt"/>
              </a:rPr>
            </a:br>
            <a:endParaRPr lang="en-US" sz="1500" dirty="0">
              <a:solidFill>
                <a:srgbClr val="000000"/>
              </a:solidFill>
              <a:latin typeface="+mj-lt"/>
            </a:endParaRPr>
          </a:p>
          <a:p>
            <a:pPr>
              <a:spcAft>
                <a:spcPts val="900"/>
              </a:spcAft>
              <a:buFont typeface="Arial"/>
              <a:buChar char="•"/>
            </a:pPr>
            <a:endParaRPr lang="en-US" sz="1500" i="1" dirty="0">
              <a:solidFill>
                <a:srgbClr val="000000"/>
              </a:solidFill>
              <a:latin typeface="+mj-lt"/>
            </a:endParaRPr>
          </a:p>
        </p:txBody>
      </p:sp>
      <p:grpSp>
        <p:nvGrpSpPr>
          <p:cNvPr id="2" name="Group 9"/>
          <p:cNvGrpSpPr/>
          <p:nvPr/>
        </p:nvGrpSpPr>
        <p:grpSpPr>
          <a:xfrm>
            <a:off x="3388366" y="686148"/>
            <a:ext cx="2358209" cy="819290"/>
            <a:chOff x="3053328" y="-401695"/>
            <a:chExt cx="3144278" cy="1092387"/>
          </a:xfrm>
          <a:solidFill>
            <a:srgbClr val="2DA2BF"/>
          </a:solidFill>
        </p:grpSpPr>
        <p:sp>
          <p:nvSpPr>
            <p:cNvPr id="8" name="Pentagon 7"/>
            <p:cNvSpPr/>
            <p:nvPr/>
          </p:nvSpPr>
          <p:spPr>
            <a:xfrm rot="5400000">
              <a:off x="4344165" y="214900"/>
              <a:ext cx="562601" cy="388983"/>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solidFill>
                  <a:schemeClr val="accent3"/>
                </a:solidFill>
              </a:endParaRPr>
            </a:p>
          </p:txBody>
        </p:sp>
        <p:sp>
          <p:nvSpPr>
            <p:cNvPr id="9" name="Left-Right Arrow 8"/>
            <p:cNvSpPr/>
            <p:nvPr/>
          </p:nvSpPr>
          <p:spPr>
            <a:xfrm>
              <a:off x="3053328" y="-401695"/>
              <a:ext cx="3144278" cy="678695"/>
            </a:xfrm>
            <a:prstGeom prst="lef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t>1. Selection</a:t>
              </a:r>
            </a:p>
          </p:txBody>
        </p:sp>
      </p:grpSp>
      <p:pic>
        <p:nvPicPr>
          <p:cNvPr id="11" name="Picture 10" descr="heads.jpg"/>
          <p:cNvPicPr>
            <a:picLocks noChangeAspect="1"/>
          </p:cNvPicPr>
          <p:nvPr/>
        </p:nvPicPr>
        <p:blipFill>
          <a:blip r:embed="rId3" cstate="print">
            <a:clrChange>
              <a:clrFrom>
                <a:srgbClr val="FFFFFF"/>
              </a:clrFrom>
              <a:clrTo>
                <a:srgbClr val="FFFFFF">
                  <a:alpha val="0"/>
                </a:srgbClr>
              </a:clrTo>
            </a:clrChange>
          </a:blip>
          <a:srcRect r="8975"/>
          <a:stretch>
            <a:fillRect/>
          </a:stretch>
        </p:blipFill>
        <p:spPr>
          <a:xfrm flipH="1">
            <a:off x="10298" y="-124887"/>
            <a:ext cx="1902466" cy="4871363"/>
          </a:xfrm>
          <a:prstGeom prst="rect">
            <a:avLst/>
          </a:prstGeom>
        </p:spPr>
      </p:pic>
      <p:pic>
        <p:nvPicPr>
          <p:cNvPr id="12" name="Picture 11" descr="heads.jpg"/>
          <p:cNvPicPr>
            <a:picLocks noChangeAspect="1"/>
          </p:cNvPicPr>
          <p:nvPr/>
        </p:nvPicPr>
        <p:blipFill>
          <a:blip r:embed="rId4" cstate="print">
            <a:clrChange>
              <a:clrFrom>
                <a:srgbClr val="FFFFFF"/>
              </a:clrFrom>
              <a:clrTo>
                <a:srgbClr val="FFFFFF">
                  <a:alpha val="0"/>
                </a:srgbClr>
              </a:clrTo>
            </a:clrChange>
          </a:blip>
          <a:srcRect r="7447"/>
          <a:stretch>
            <a:fillRect/>
          </a:stretch>
        </p:blipFill>
        <p:spPr>
          <a:xfrm>
            <a:off x="7710749" y="0"/>
            <a:ext cx="1420587" cy="4871363"/>
          </a:xfrm>
          <a:prstGeom prst="rect">
            <a:avLst/>
          </a:prstGeom>
        </p:spPr>
      </p:pic>
      <p:sp>
        <p:nvSpPr>
          <p:cNvPr id="14" name="Title 15"/>
          <p:cNvSpPr>
            <a:spLocks noGrp="1"/>
          </p:cNvSpPr>
          <p:nvPr>
            <p:ph type="title"/>
          </p:nvPr>
        </p:nvSpPr>
        <p:spPr>
          <a:xfrm>
            <a:off x="1485900" y="101297"/>
            <a:ext cx="6172200" cy="701891"/>
          </a:xfrm>
        </p:spPr>
        <p:txBody>
          <a:bodyPr/>
          <a:lstStyle/>
          <a:p>
            <a:pPr algn="ctr"/>
            <a:r>
              <a:rPr lang="en-US" b="1" dirty="0">
                <a:solidFill>
                  <a:schemeClr val="tx1"/>
                </a:solidFill>
              </a:rPr>
              <a:t>The One-to-One Meeting</a:t>
            </a:r>
          </a:p>
        </p:txBody>
      </p:sp>
    </p:spTree>
    <p:extLst>
      <p:ext uri="{BB962C8B-B14F-4D97-AF65-F5344CB8AC3E}">
        <p14:creationId xmlns:p14="http://schemas.microsoft.com/office/powerpoint/2010/main" val="1399126600"/>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heads.jpg"/>
          <p:cNvPicPr>
            <a:picLocks noChangeAspect="1"/>
          </p:cNvPicPr>
          <p:nvPr/>
        </p:nvPicPr>
        <p:blipFill>
          <a:blip r:embed="rId3" cstate="print">
            <a:clrChange>
              <a:clrFrom>
                <a:srgbClr val="FFFFFF"/>
              </a:clrFrom>
              <a:clrTo>
                <a:srgbClr val="FFFFFF">
                  <a:alpha val="0"/>
                </a:srgbClr>
              </a:clrTo>
            </a:clrChange>
          </a:blip>
          <a:srcRect r="7447"/>
          <a:stretch>
            <a:fillRect/>
          </a:stretch>
        </p:blipFill>
        <p:spPr>
          <a:xfrm>
            <a:off x="7717247" y="689"/>
            <a:ext cx="1420587" cy="4871363"/>
          </a:xfrm>
          <a:prstGeom prst="rect">
            <a:avLst/>
          </a:prstGeom>
        </p:spPr>
      </p:pic>
      <p:grpSp>
        <p:nvGrpSpPr>
          <p:cNvPr id="2" name="Group 1">
            <a:extLst>
              <a:ext uri="{FF2B5EF4-FFF2-40B4-BE49-F238E27FC236}">
                <a16:creationId xmlns:a16="http://schemas.microsoft.com/office/drawing/2014/main" id="{60FA4FAB-03CC-479D-9F39-35AA3825FC4E}"/>
              </a:ext>
            </a:extLst>
          </p:cNvPr>
          <p:cNvGrpSpPr/>
          <p:nvPr/>
        </p:nvGrpSpPr>
        <p:grpSpPr>
          <a:xfrm>
            <a:off x="2955471" y="661038"/>
            <a:ext cx="3233057" cy="1866554"/>
            <a:chOff x="3028950" y="919729"/>
            <a:chExt cx="3233057" cy="1866554"/>
          </a:xfrm>
        </p:grpSpPr>
        <p:sp>
          <p:nvSpPr>
            <p:cNvPr id="41" name="Left-Right Arrow 40"/>
            <p:cNvSpPr/>
            <p:nvPr/>
          </p:nvSpPr>
          <p:spPr>
            <a:xfrm>
              <a:off x="3028950" y="1885950"/>
              <a:ext cx="3233057" cy="900333"/>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t>3. Exploration</a:t>
              </a:r>
            </a:p>
          </p:txBody>
        </p:sp>
        <p:sp>
          <p:nvSpPr>
            <p:cNvPr id="11" name="Pentagon 10"/>
            <p:cNvSpPr/>
            <p:nvPr/>
          </p:nvSpPr>
          <p:spPr>
            <a:xfrm rot="5400000">
              <a:off x="4419083" y="1872006"/>
              <a:ext cx="421952" cy="291737"/>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2" name="Left-Right Arrow 11"/>
            <p:cNvSpPr/>
            <p:nvPr/>
          </p:nvSpPr>
          <p:spPr>
            <a:xfrm>
              <a:off x="3442851" y="1491229"/>
              <a:ext cx="2358209" cy="509021"/>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t>2. Purpose</a:t>
              </a:r>
            </a:p>
          </p:txBody>
        </p:sp>
        <p:sp>
          <p:nvSpPr>
            <p:cNvPr id="13" name="Pentagon 12"/>
            <p:cNvSpPr/>
            <p:nvPr/>
          </p:nvSpPr>
          <p:spPr>
            <a:xfrm rot="5400000">
              <a:off x="4419083" y="1300506"/>
              <a:ext cx="421952" cy="291737"/>
            </a:xfrm>
            <a:prstGeom prst="homePlate">
              <a:avLst/>
            </a:prstGeom>
            <a:solidFill>
              <a:srgbClr val="D664A7"/>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4" name="Left-Right Arrow 13"/>
            <p:cNvSpPr/>
            <p:nvPr/>
          </p:nvSpPr>
          <p:spPr>
            <a:xfrm>
              <a:off x="3442851" y="919729"/>
              <a:ext cx="2358209" cy="509021"/>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t>1. Selection</a:t>
              </a:r>
            </a:p>
          </p:txBody>
        </p:sp>
      </p:grpSp>
      <p:sp>
        <p:nvSpPr>
          <p:cNvPr id="15" name="TextBox 14"/>
          <p:cNvSpPr txBox="1"/>
          <p:nvPr/>
        </p:nvSpPr>
        <p:spPr>
          <a:xfrm>
            <a:off x="2114550" y="2645163"/>
            <a:ext cx="4914900" cy="2031325"/>
          </a:xfrm>
          <a:prstGeom prst="rect">
            <a:avLst/>
          </a:prstGeom>
          <a:noFill/>
        </p:spPr>
        <p:txBody>
          <a:bodyPr wrap="square" rtlCol="0">
            <a:spAutoFit/>
          </a:bodyPr>
          <a:lstStyle/>
          <a:p>
            <a:pPr algn="ctr">
              <a:spcAft>
                <a:spcPts val="900"/>
              </a:spcAft>
            </a:pPr>
            <a:r>
              <a:rPr lang="en-US" sz="2400" b="1" dirty="0">
                <a:solidFill>
                  <a:srgbClr val="000000"/>
                </a:solidFill>
                <a:latin typeface="+mj-lt"/>
              </a:rPr>
              <a:t>“Tell me why…?” “I care because...”</a:t>
            </a:r>
          </a:p>
          <a:p>
            <a:pPr algn="ctr">
              <a:spcAft>
                <a:spcPts val="900"/>
              </a:spcAft>
            </a:pPr>
            <a:r>
              <a:rPr lang="en-US" sz="1800" dirty="0">
                <a:solidFill>
                  <a:srgbClr val="000000"/>
                </a:solidFill>
                <a:latin typeface="+mj-lt"/>
              </a:rPr>
              <a:t>Ask WHY questions to elicit &amp; identify </a:t>
            </a:r>
            <a:r>
              <a:rPr lang="en-US" sz="1800" b="1" dirty="0">
                <a:solidFill>
                  <a:srgbClr val="000000"/>
                </a:solidFill>
                <a:latin typeface="+mj-lt"/>
              </a:rPr>
              <a:t>values</a:t>
            </a:r>
          </a:p>
          <a:p>
            <a:pPr algn="ctr">
              <a:spcAft>
                <a:spcPts val="900"/>
              </a:spcAft>
            </a:pPr>
            <a:r>
              <a:rPr lang="en-US" sz="1800" dirty="0">
                <a:solidFill>
                  <a:srgbClr val="000000"/>
                </a:solidFill>
                <a:latin typeface="+mj-lt"/>
              </a:rPr>
              <a:t>Explore shared </a:t>
            </a:r>
            <a:r>
              <a:rPr lang="en-US" sz="1800" b="1" dirty="0">
                <a:solidFill>
                  <a:srgbClr val="000000"/>
                </a:solidFill>
                <a:latin typeface="+mj-lt"/>
              </a:rPr>
              <a:t>interests</a:t>
            </a:r>
            <a:endParaRPr lang="en-US" sz="1800" dirty="0">
              <a:solidFill>
                <a:srgbClr val="000000"/>
              </a:solidFill>
              <a:latin typeface="+mj-lt"/>
            </a:endParaRPr>
          </a:p>
          <a:p>
            <a:pPr algn="ctr">
              <a:spcAft>
                <a:spcPts val="900"/>
              </a:spcAft>
            </a:pPr>
            <a:r>
              <a:rPr lang="en-US" sz="1800" dirty="0">
                <a:solidFill>
                  <a:srgbClr val="000000"/>
                </a:solidFill>
                <a:latin typeface="+mj-lt"/>
              </a:rPr>
              <a:t>Listen for </a:t>
            </a:r>
            <a:r>
              <a:rPr lang="en-US" sz="1800" b="1" dirty="0">
                <a:solidFill>
                  <a:srgbClr val="000000"/>
                </a:solidFill>
                <a:latin typeface="+mj-lt"/>
              </a:rPr>
              <a:t>resources</a:t>
            </a:r>
            <a:r>
              <a:rPr lang="en-US" sz="1800" dirty="0">
                <a:solidFill>
                  <a:srgbClr val="000000"/>
                </a:solidFill>
                <a:latin typeface="+mj-lt"/>
              </a:rPr>
              <a:t> and </a:t>
            </a:r>
            <a:r>
              <a:rPr lang="en-US" sz="1800" b="1" dirty="0">
                <a:solidFill>
                  <a:srgbClr val="000000"/>
                </a:solidFill>
                <a:latin typeface="+mj-lt"/>
              </a:rPr>
              <a:t>skills	</a:t>
            </a:r>
          </a:p>
          <a:p>
            <a:pPr algn="ctr">
              <a:spcAft>
                <a:spcPts val="900"/>
              </a:spcAft>
            </a:pPr>
            <a:r>
              <a:rPr lang="en-US" sz="1800" b="1" dirty="0">
                <a:solidFill>
                  <a:srgbClr val="000000"/>
                </a:solidFill>
                <a:latin typeface="+mj-lt"/>
              </a:rPr>
              <a:t>Tip: 80% listening / 20% sharing</a:t>
            </a:r>
          </a:p>
        </p:txBody>
      </p:sp>
      <p:pic>
        <p:nvPicPr>
          <p:cNvPr id="16" name="Picture 15" descr="heads.jpg"/>
          <p:cNvPicPr>
            <a:picLocks noChangeAspect="1"/>
          </p:cNvPicPr>
          <p:nvPr/>
        </p:nvPicPr>
        <p:blipFill>
          <a:blip r:embed="rId4" cstate="print">
            <a:clrChange>
              <a:clrFrom>
                <a:srgbClr val="FFFFFF"/>
              </a:clrFrom>
              <a:clrTo>
                <a:srgbClr val="FFFFFF">
                  <a:alpha val="0"/>
                </a:srgbClr>
              </a:clrTo>
            </a:clrChange>
          </a:blip>
          <a:srcRect r="8975"/>
          <a:stretch>
            <a:fillRect/>
          </a:stretch>
        </p:blipFill>
        <p:spPr>
          <a:xfrm flipH="1">
            <a:off x="27873" y="182599"/>
            <a:ext cx="1902466" cy="4871363"/>
          </a:xfrm>
          <a:prstGeom prst="rect">
            <a:avLst/>
          </a:prstGeom>
        </p:spPr>
      </p:pic>
      <p:sp>
        <p:nvSpPr>
          <p:cNvPr id="18" name="Title 15"/>
          <p:cNvSpPr>
            <a:spLocks noGrp="1"/>
          </p:cNvSpPr>
          <p:nvPr>
            <p:ph type="title"/>
          </p:nvPr>
        </p:nvSpPr>
        <p:spPr>
          <a:xfrm>
            <a:off x="1485900" y="89538"/>
            <a:ext cx="6172200" cy="571500"/>
          </a:xfrm>
        </p:spPr>
        <p:txBody>
          <a:bodyPr/>
          <a:lstStyle/>
          <a:p>
            <a:pPr algn="ctr"/>
            <a:r>
              <a:rPr lang="en-US" dirty="0">
                <a:solidFill>
                  <a:schemeClr val="tx1"/>
                </a:solidFill>
              </a:rPr>
              <a:t>The One-to-One Meeting</a:t>
            </a:r>
          </a:p>
        </p:txBody>
      </p:sp>
    </p:spTree>
    <p:extLst>
      <p:ext uri="{BB962C8B-B14F-4D97-AF65-F5344CB8AC3E}">
        <p14:creationId xmlns:p14="http://schemas.microsoft.com/office/powerpoint/2010/main" val="2478871190"/>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eft-Right Arrow 41"/>
          <p:cNvSpPr/>
          <p:nvPr/>
        </p:nvSpPr>
        <p:spPr>
          <a:xfrm>
            <a:off x="2978039" y="2574040"/>
            <a:ext cx="3469953" cy="906242"/>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4. [Mutual] Exchange</a:t>
            </a:r>
          </a:p>
        </p:txBody>
      </p:sp>
      <p:pic>
        <p:nvPicPr>
          <p:cNvPr id="11" name="Picture 10" descr="heads.jpg"/>
          <p:cNvPicPr>
            <a:picLocks noChangeAspect="1"/>
          </p:cNvPicPr>
          <p:nvPr/>
        </p:nvPicPr>
        <p:blipFill>
          <a:blip r:embed="rId3" cstate="print">
            <a:clrChange>
              <a:clrFrom>
                <a:srgbClr val="FFFFFF"/>
              </a:clrFrom>
              <a:clrTo>
                <a:srgbClr val="FFFFFF">
                  <a:alpha val="0"/>
                </a:srgbClr>
              </a:clrTo>
            </a:clrChange>
          </a:blip>
          <a:srcRect r="8975"/>
          <a:stretch>
            <a:fillRect/>
          </a:stretch>
        </p:blipFill>
        <p:spPr>
          <a:xfrm flipH="1">
            <a:off x="-18988" y="210841"/>
            <a:ext cx="1902466" cy="4871363"/>
          </a:xfrm>
          <a:prstGeom prst="rect">
            <a:avLst/>
          </a:prstGeom>
        </p:spPr>
      </p:pic>
      <p:pic>
        <p:nvPicPr>
          <p:cNvPr id="12" name="Picture 11" descr="heads.jpg"/>
          <p:cNvPicPr>
            <a:picLocks noChangeAspect="1"/>
          </p:cNvPicPr>
          <p:nvPr/>
        </p:nvPicPr>
        <p:blipFill>
          <a:blip r:embed="rId4" cstate="print">
            <a:clrChange>
              <a:clrFrom>
                <a:srgbClr val="FFFFFF"/>
              </a:clrFrom>
              <a:clrTo>
                <a:srgbClr val="FFFFFF">
                  <a:alpha val="0"/>
                </a:srgbClr>
              </a:clrTo>
            </a:clrChange>
          </a:blip>
          <a:srcRect r="7447"/>
          <a:stretch>
            <a:fillRect/>
          </a:stretch>
        </p:blipFill>
        <p:spPr>
          <a:xfrm>
            <a:off x="7754555" y="210842"/>
            <a:ext cx="1420587" cy="4871363"/>
          </a:xfrm>
          <a:prstGeom prst="rect">
            <a:avLst/>
          </a:prstGeom>
        </p:spPr>
      </p:pic>
      <p:sp>
        <p:nvSpPr>
          <p:cNvPr id="13" name="Pentagon 12"/>
          <p:cNvSpPr/>
          <p:nvPr/>
        </p:nvSpPr>
        <p:spPr>
          <a:xfrm rot="5400000">
            <a:off x="4447943" y="2500656"/>
            <a:ext cx="421952" cy="291737"/>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4" name="Left-Right Arrow 13"/>
          <p:cNvSpPr/>
          <p:nvPr/>
        </p:nvSpPr>
        <p:spPr>
          <a:xfrm>
            <a:off x="3471711" y="2062729"/>
            <a:ext cx="2358209" cy="509021"/>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3. Exploration</a:t>
            </a:r>
          </a:p>
        </p:txBody>
      </p:sp>
      <p:sp>
        <p:nvSpPr>
          <p:cNvPr id="15" name="Pentagon 14"/>
          <p:cNvSpPr/>
          <p:nvPr/>
        </p:nvSpPr>
        <p:spPr>
          <a:xfrm rot="5400000">
            <a:off x="4447943" y="1814856"/>
            <a:ext cx="421952" cy="291737"/>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6" name="Left-Right Arrow 15"/>
          <p:cNvSpPr/>
          <p:nvPr/>
        </p:nvSpPr>
        <p:spPr>
          <a:xfrm>
            <a:off x="3471091" y="1376929"/>
            <a:ext cx="2358209" cy="509021"/>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2. Purpose</a:t>
            </a:r>
          </a:p>
        </p:txBody>
      </p:sp>
      <p:sp>
        <p:nvSpPr>
          <p:cNvPr id="17" name="Pentagon 16"/>
          <p:cNvSpPr/>
          <p:nvPr/>
        </p:nvSpPr>
        <p:spPr>
          <a:xfrm rot="5400000">
            <a:off x="4447943" y="1208108"/>
            <a:ext cx="421952" cy="291737"/>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8" name="Left-Right Arrow 17"/>
          <p:cNvSpPr/>
          <p:nvPr/>
        </p:nvSpPr>
        <p:spPr>
          <a:xfrm>
            <a:off x="3471711" y="805429"/>
            <a:ext cx="2358209" cy="509021"/>
          </a:xfrm>
          <a:prstGeom prst="leftRightArrow">
            <a:avLst/>
          </a:prstGeom>
          <a:solidFill>
            <a:srgbClr val="2DA1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1. Selection</a:t>
            </a:r>
          </a:p>
        </p:txBody>
      </p:sp>
      <p:sp>
        <p:nvSpPr>
          <p:cNvPr id="19" name="TextBox 18"/>
          <p:cNvSpPr txBox="1"/>
          <p:nvPr/>
        </p:nvSpPr>
        <p:spPr>
          <a:xfrm>
            <a:off x="2533858" y="3517814"/>
            <a:ext cx="4377932" cy="1264449"/>
          </a:xfrm>
          <a:prstGeom prst="rect">
            <a:avLst/>
          </a:prstGeom>
          <a:noFill/>
        </p:spPr>
        <p:txBody>
          <a:bodyPr wrap="square" rtlCol="0">
            <a:spAutoFit/>
          </a:bodyPr>
          <a:lstStyle/>
          <a:p>
            <a:pPr algn="ctr">
              <a:spcAft>
                <a:spcPts val="450"/>
              </a:spcAft>
            </a:pPr>
            <a:r>
              <a:rPr lang="en-US" sz="1800" dirty="0">
                <a:solidFill>
                  <a:srgbClr val="000000"/>
                </a:solidFill>
                <a:latin typeface="+mj-lt"/>
              </a:rPr>
              <a:t>How can we be helpful </a:t>
            </a:r>
            <a:r>
              <a:rPr lang="en-US" sz="1800" i="1" dirty="0">
                <a:solidFill>
                  <a:srgbClr val="000000"/>
                </a:solidFill>
                <a:latin typeface="+mj-lt"/>
              </a:rPr>
              <a:t>to each other</a:t>
            </a:r>
            <a:r>
              <a:rPr lang="en-US" sz="1800" dirty="0">
                <a:solidFill>
                  <a:srgbClr val="000000"/>
                </a:solidFill>
                <a:latin typeface="+mj-lt"/>
              </a:rPr>
              <a:t>?</a:t>
            </a:r>
          </a:p>
          <a:p>
            <a:pPr algn="ctr">
              <a:spcAft>
                <a:spcPts val="450"/>
              </a:spcAft>
            </a:pPr>
            <a:r>
              <a:rPr lang="en-US" sz="1800" dirty="0">
                <a:solidFill>
                  <a:srgbClr val="000000"/>
                </a:solidFill>
                <a:latin typeface="+mj-lt"/>
              </a:rPr>
              <a:t>Strategize about the type of </a:t>
            </a:r>
            <a:br>
              <a:rPr lang="en-US" sz="1800" dirty="0">
                <a:solidFill>
                  <a:srgbClr val="000000"/>
                </a:solidFill>
                <a:latin typeface="+mj-lt"/>
              </a:rPr>
            </a:br>
            <a:r>
              <a:rPr lang="en-US" sz="1800" dirty="0">
                <a:solidFill>
                  <a:srgbClr val="000000"/>
                </a:solidFill>
                <a:latin typeface="+mj-lt"/>
              </a:rPr>
              <a:t>exchanges of skills and resources </a:t>
            </a:r>
            <a:br>
              <a:rPr lang="en-US" sz="1800" dirty="0">
                <a:solidFill>
                  <a:srgbClr val="000000"/>
                </a:solidFill>
                <a:latin typeface="+mj-lt"/>
              </a:rPr>
            </a:br>
            <a:r>
              <a:rPr lang="en-US" sz="1800" dirty="0">
                <a:solidFill>
                  <a:srgbClr val="000000"/>
                </a:solidFill>
                <a:latin typeface="+mj-lt"/>
              </a:rPr>
              <a:t>that are beneficial to achieve shared goals</a:t>
            </a:r>
          </a:p>
        </p:txBody>
      </p:sp>
      <p:sp>
        <p:nvSpPr>
          <p:cNvPr id="20" name="Title 15"/>
          <p:cNvSpPr>
            <a:spLocks noGrp="1"/>
          </p:cNvSpPr>
          <p:nvPr>
            <p:ph type="title"/>
          </p:nvPr>
        </p:nvSpPr>
        <p:spPr>
          <a:xfrm>
            <a:off x="1485900" y="77778"/>
            <a:ext cx="6172200" cy="571500"/>
          </a:xfrm>
        </p:spPr>
        <p:txBody>
          <a:bodyPr/>
          <a:lstStyle/>
          <a:p>
            <a:pPr algn="ctr"/>
            <a:r>
              <a:rPr lang="en-US" dirty="0">
                <a:solidFill>
                  <a:srgbClr val="FFFFFF"/>
                </a:solidFill>
              </a:rPr>
              <a:t>The </a:t>
            </a:r>
            <a:r>
              <a:rPr lang="en-US" dirty="0">
                <a:solidFill>
                  <a:schemeClr val="tx1"/>
                </a:solidFill>
              </a:rPr>
              <a:t>One-to-One Meeting</a:t>
            </a:r>
          </a:p>
        </p:txBody>
      </p:sp>
    </p:spTree>
    <p:extLst>
      <p:ext uri="{BB962C8B-B14F-4D97-AF65-F5344CB8AC3E}">
        <p14:creationId xmlns:p14="http://schemas.microsoft.com/office/powerpoint/2010/main" val="1453084353"/>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eft-Right Arrow 42"/>
          <p:cNvSpPr/>
          <p:nvPr/>
        </p:nvSpPr>
        <p:spPr>
          <a:xfrm>
            <a:off x="2914650" y="2571750"/>
            <a:ext cx="3371850" cy="857250"/>
          </a:xfrm>
          <a:prstGeom prst="leftRightArrow">
            <a:avLst/>
          </a:prstGeom>
          <a:solidFill>
            <a:srgbClr val="F27ECB"/>
          </a:solidFill>
          <a:ln w="571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solidFill>
                  <a:schemeClr val="bg1"/>
                </a:solidFill>
                <a:latin typeface="Segoe UI"/>
                <a:cs typeface="Segoe UI"/>
              </a:rPr>
              <a:t>5. Commitment</a:t>
            </a:r>
          </a:p>
        </p:txBody>
      </p:sp>
      <p:pic>
        <p:nvPicPr>
          <p:cNvPr id="13" name="Picture 12" descr="heads.jpg"/>
          <p:cNvPicPr>
            <a:picLocks noChangeAspect="1"/>
          </p:cNvPicPr>
          <p:nvPr/>
        </p:nvPicPr>
        <p:blipFill>
          <a:blip r:embed="rId3" cstate="print">
            <a:clrChange>
              <a:clrFrom>
                <a:srgbClr val="FFFFFF"/>
              </a:clrFrom>
              <a:clrTo>
                <a:srgbClr val="FFFFFF">
                  <a:alpha val="0"/>
                </a:srgbClr>
              </a:clrTo>
            </a:clrChange>
          </a:blip>
          <a:srcRect r="8975"/>
          <a:stretch>
            <a:fillRect/>
          </a:stretch>
        </p:blipFill>
        <p:spPr>
          <a:xfrm flipH="1">
            <a:off x="5607" y="-35381"/>
            <a:ext cx="1902466" cy="4871363"/>
          </a:xfrm>
          <a:prstGeom prst="rect">
            <a:avLst/>
          </a:prstGeom>
        </p:spPr>
      </p:pic>
      <p:pic>
        <p:nvPicPr>
          <p:cNvPr id="14" name="Picture 13" descr="heads.jpg"/>
          <p:cNvPicPr>
            <a:picLocks noChangeAspect="1"/>
          </p:cNvPicPr>
          <p:nvPr/>
        </p:nvPicPr>
        <p:blipFill>
          <a:blip r:embed="rId4" cstate="print">
            <a:clrChange>
              <a:clrFrom>
                <a:srgbClr val="FFFFFF"/>
              </a:clrFrom>
              <a:clrTo>
                <a:srgbClr val="FFFFFF">
                  <a:alpha val="0"/>
                </a:srgbClr>
              </a:clrTo>
            </a:clrChange>
          </a:blip>
          <a:srcRect r="7447"/>
          <a:stretch>
            <a:fillRect/>
          </a:stretch>
        </p:blipFill>
        <p:spPr>
          <a:xfrm>
            <a:off x="7731114" y="25251"/>
            <a:ext cx="1420587" cy="4871363"/>
          </a:xfrm>
          <a:prstGeom prst="rect">
            <a:avLst/>
          </a:prstGeom>
        </p:spPr>
      </p:pic>
      <p:sp>
        <p:nvSpPr>
          <p:cNvPr id="15" name="Pentagon 14"/>
          <p:cNvSpPr/>
          <p:nvPr/>
        </p:nvSpPr>
        <p:spPr>
          <a:xfrm rot="5400000">
            <a:off x="4390222" y="2557806"/>
            <a:ext cx="421952" cy="291737"/>
          </a:xfrm>
          <a:prstGeom prst="homePlate">
            <a:avLst/>
          </a:prstGeom>
          <a:solidFill>
            <a:srgbClr val="FF6600"/>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6" name="Left-Right Arrow 15"/>
          <p:cNvSpPr/>
          <p:nvPr/>
        </p:nvSpPr>
        <p:spPr>
          <a:xfrm>
            <a:off x="3413989" y="2234179"/>
            <a:ext cx="2358209" cy="509021"/>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4. Exchange</a:t>
            </a:r>
          </a:p>
        </p:txBody>
      </p:sp>
      <p:sp>
        <p:nvSpPr>
          <p:cNvPr id="17" name="Pentagon 16"/>
          <p:cNvSpPr/>
          <p:nvPr/>
        </p:nvSpPr>
        <p:spPr>
          <a:xfrm rot="5400000">
            <a:off x="4390222" y="2043456"/>
            <a:ext cx="421952" cy="291737"/>
          </a:xfrm>
          <a:prstGeom prst="homePlate">
            <a:avLst/>
          </a:prstGeom>
          <a:solidFill>
            <a:srgbClr val="FF6600"/>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8" name="Left-Right Arrow 17"/>
          <p:cNvSpPr/>
          <p:nvPr/>
        </p:nvSpPr>
        <p:spPr>
          <a:xfrm>
            <a:off x="3413989" y="1719829"/>
            <a:ext cx="2358209" cy="509021"/>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3. Exploration</a:t>
            </a:r>
          </a:p>
        </p:txBody>
      </p:sp>
      <p:sp>
        <p:nvSpPr>
          <p:cNvPr id="19" name="Pentagon 18"/>
          <p:cNvSpPr/>
          <p:nvPr/>
        </p:nvSpPr>
        <p:spPr>
          <a:xfrm rot="5400000">
            <a:off x="4390222" y="1529106"/>
            <a:ext cx="421952" cy="291737"/>
          </a:xfrm>
          <a:prstGeom prst="homePlate">
            <a:avLst/>
          </a:prstGeom>
          <a:solidFill>
            <a:srgbClr val="FF6600"/>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0" name="Left-Right Arrow 19"/>
          <p:cNvSpPr/>
          <p:nvPr/>
        </p:nvSpPr>
        <p:spPr>
          <a:xfrm>
            <a:off x="3413989" y="1205479"/>
            <a:ext cx="2358209" cy="509021"/>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2. Purpose</a:t>
            </a:r>
          </a:p>
        </p:txBody>
      </p:sp>
      <p:sp>
        <p:nvSpPr>
          <p:cNvPr id="21" name="Pentagon 20"/>
          <p:cNvSpPr/>
          <p:nvPr/>
        </p:nvSpPr>
        <p:spPr>
          <a:xfrm rot="5400000">
            <a:off x="4390222" y="979508"/>
            <a:ext cx="421952" cy="291737"/>
          </a:xfrm>
          <a:prstGeom prst="homePlate">
            <a:avLst/>
          </a:prstGeom>
          <a:solidFill>
            <a:srgbClr val="FF6600"/>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2" name="Left-Right Arrow 21"/>
          <p:cNvSpPr/>
          <p:nvPr/>
        </p:nvSpPr>
        <p:spPr>
          <a:xfrm>
            <a:off x="3413941" y="748279"/>
            <a:ext cx="2358209" cy="509021"/>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1. Selection</a:t>
            </a:r>
          </a:p>
        </p:txBody>
      </p:sp>
      <p:sp>
        <p:nvSpPr>
          <p:cNvPr id="23" name="TextBox 22"/>
          <p:cNvSpPr txBox="1"/>
          <p:nvPr/>
        </p:nvSpPr>
        <p:spPr>
          <a:xfrm>
            <a:off x="2914650" y="3545035"/>
            <a:ext cx="3429000" cy="1236236"/>
          </a:xfrm>
          <a:prstGeom prst="rect">
            <a:avLst/>
          </a:prstGeom>
          <a:noFill/>
        </p:spPr>
        <p:txBody>
          <a:bodyPr wrap="square" rtlCol="0">
            <a:spAutoFit/>
          </a:bodyPr>
          <a:lstStyle/>
          <a:p>
            <a:pPr marL="129779" indent="-129779" algn="ctr">
              <a:spcAft>
                <a:spcPts val="450"/>
              </a:spcAft>
            </a:pPr>
            <a:r>
              <a:rPr lang="en-US" sz="2100" b="1" dirty="0">
                <a:latin typeface="+mj-lt"/>
              </a:rPr>
              <a:t>What are our next steps?</a:t>
            </a:r>
          </a:p>
          <a:p>
            <a:pPr marL="129779" indent="-129779" algn="ctr">
              <a:spcAft>
                <a:spcPts val="450"/>
              </a:spcAft>
              <a:buFont typeface="Arial"/>
              <a:buChar char="•"/>
            </a:pPr>
            <a:r>
              <a:rPr lang="en-US" sz="1500" dirty="0">
                <a:latin typeface="+mj-lt"/>
              </a:rPr>
              <a:t>Frame commitment as opportunity</a:t>
            </a:r>
          </a:p>
          <a:p>
            <a:pPr algn="ctr">
              <a:spcAft>
                <a:spcPts val="450"/>
              </a:spcAft>
              <a:buFont typeface="Arial"/>
              <a:buChar char="•"/>
            </a:pPr>
            <a:r>
              <a:rPr lang="en-US" sz="1500" dirty="0">
                <a:latin typeface="+mj-lt"/>
              </a:rPr>
              <a:t> Be specific about what we commit to (who will do what by when)</a:t>
            </a:r>
          </a:p>
        </p:txBody>
      </p:sp>
      <p:sp>
        <p:nvSpPr>
          <p:cNvPr id="24" name="Title 15"/>
          <p:cNvSpPr txBox="1">
            <a:spLocks/>
          </p:cNvSpPr>
          <p:nvPr/>
        </p:nvSpPr>
        <p:spPr>
          <a:xfrm>
            <a:off x="1485900" y="42498"/>
            <a:ext cx="6172200" cy="571500"/>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4000" b="0" kern="1200">
                <a:solidFill>
                  <a:srgbClr val="25B1AE"/>
                </a:solidFill>
                <a:latin typeface="Segoe UI" pitchFamily="34" charset="0"/>
                <a:ea typeface="Segoe UI" pitchFamily="34" charset="0"/>
                <a:cs typeface="Segoe UI" pitchFamily="34" charset="0"/>
              </a:defRPr>
            </a:lvl1pPr>
          </a:lstStyle>
          <a:p>
            <a:pPr algn="ctr"/>
            <a:r>
              <a:rPr lang="en-US" sz="2700" dirty="0">
                <a:solidFill>
                  <a:schemeClr val="tx1"/>
                </a:solidFill>
                <a:latin typeface="Calibri"/>
                <a:cs typeface="Calibri"/>
              </a:rPr>
              <a:t>The One-to-One Meeting</a:t>
            </a:r>
          </a:p>
        </p:txBody>
      </p:sp>
    </p:spTree>
    <p:extLst>
      <p:ext uri="{BB962C8B-B14F-4D97-AF65-F5344CB8AC3E}">
        <p14:creationId xmlns:p14="http://schemas.microsoft.com/office/powerpoint/2010/main" val="7085836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4956076"/>
            <a:ext cx="6577445" cy="219291"/>
          </a:xfrm>
          <a:prstGeom prst="rect">
            <a:avLst/>
          </a:prstGeom>
        </p:spPr>
        <p:txBody>
          <a:bodyPr wrap="square">
            <a:spAutoFit/>
          </a:bodyPr>
          <a:lstStyle/>
          <a:p>
            <a:r>
              <a:rPr lang="en-US" sz="825" dirty="0"/>
              <a:t>Reference: </a:t>
            </a:r>
            <a:r>
              <a:rPr lang="en-US" sz="825" dirty="0" err="1"/>
              <a:t>ReThink</a:t>
            </a:r>
            <a:r>
              <a:rPr lang="en-US" sz="825" dirty="0"/>
              <a:t> Health &amp; QIN-QIO National Coordinating Center, Leadership &amp; Organizing in Action, 2015 </a:t>
            </a:r>
          </a:p>
        </p:txBody>
      </p:sp>
      <p:sp>
        <p:nvSpPr>
          <p:cNvPr id="43" name="Left-Right Arrow 42"/>
          <p:cNvSpPr/>
          <p:nvPr/>
        </p:nvSpPr>
        <p:spPr>
          <a:xfrm>
            <a:off x="3082421" y="4065178"/>
            <a:ext cx="3167743" cy="827315"/>
          </a:xfrm>
          <a:prstGeom prst="leftRightArrow">
            <a:avLst/>
          </a:prstGeom>
          <a:solidFill>
            <a:srgbClr val="FF0000"/>
          </a:solidFill>
          <a:ln w="57150" cmpd="sng">
            <a:solidFill>
              <a:srgbClr val="2DA2B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100" b="1" dirty="0">
                <a:solidFill>
                  <a:srgbClr val="FFFF00"/>
                </a:solidFill>
                <a:latin typeface="Segoe UI"/>
                <a:cs typeface="Segoe UI"/>
              </a:rPr>
              <a:t>NO Commitment</a:t>
            </a:r>
          </a:p>
        </p:txBody>
      </p:sp>
      <p:sp>
        <p:nvSpPr>
          <p:cNvPr id="47" name="Pentagon 46"/>
          <p:cNvSpPr/>
          <p:nvPr/>
        </p:nvSpPr>
        <p:spPr>
          <a:xfrm rot="5400000">
            <a:off x="4288971" y="3861707"/>
            <a:ext cx="685800" cy="391886"/>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2" name="Left-Right Arrow 41"/>
          <p:cNvSpPr/>
          <p:nvPr/>
        </p:nvSpPr>
        <p:spPr>
          <a:xfrm>
            <a:off x="3037114" y="3257550"/>
            <a:ext cx="3167743" cy="827315"/>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4. Exchange</a:t>
            </a:r>
          </a:p>
        </p:txBody>
      </p:sp>
      <p:sp>
        <p:nvSpPr>
          <p:cNvPr id="46" name="Pentagon 45"/>
          <p:cNvSpPr/>
          <p:nvPr/>
        </p:nvSpPr>
        <p:spPr>
          <a:xfrm rot="5400000">
            <a:off x="4288971" y="3061607"/>
            <a:ext cx="685800" cy="391886"/>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1" name="Left-Right Arrow 40"/>
          <p:cNvSpPr/>
          <p:nvPr/>
        </p:nvSpPr>
        <p:spPr>
          <a:xfrm>
            <a:off x="3037114" y="2400300"/>
            <a:ext cx="3167743" cy="827315"/>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3. Exploration</a:t>
            </a:r>
          </a:p>
        </p:txBody>
      </p:sp>
      <p:sp>
        <p:nvSpPr>
          <p:cNvPr id="45" name="Pentagon 44"/>
          <p:cNvSpPr/>
          <p:nvPr/>
        </p:nvSpPr>
        <p:spPr>
          <a:xfrm rot="5400000">
            <a:off x="4288971" y="2204357"/>
            <a:ext cx="685800" cy="391886"/>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9" name="Left-Right Arrow 38"/>
          <p:cNvSpPr/>
          <p:nvPr/>
        </p:nvSpPr>
        <p:spPr>
          <a:xfrm>
            <a:off x="3037114" y="1543050"/>
            <a:ext cx="3167743" cy="827315"/>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2. Purpose</a:t>
            </a:r>
          </a:p>
        </p:txBody>
      </p:sp>
      <p:sp>
        <p:nvSpPr>
          <p:cNvPr id="44" name="Pentagon 43"/>
          <p:cNvSpPr/>
          <p:nvPr/>
        </p:nvSpPr>
        <p:spPr>
          <a:xfrm rot="5400000">
            <a:off x="4288971" y="1289957"/>
            <a:ext cx="685800" cy="391886"/>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8" name="Left-Right Arrow 37"/>
          <p:cNvSpPr/>
          <p:nvPr/>
        </p:nvSpPr>
        <p:spPr>
          <a:xfrm>
            <a:off x="3037114" y="628650"/>
            <a:ext cx="3167743" cy="827315"/>
          </a:xfrm>
          <a:prstGeom prst="leftRightArrow">
            <a:avLst/>
          </a:prstGeom>
          <a:solidFill>
            <a:srgbClr val="2DA2BF"/>
          </a:solidFill>
          <a:ln>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1. Selection &amp; attention</a:t>
            </a:r>
          </a:p>
        </p:txBody>
      </p:sp>
      <p:pic>
        <p:nvPicPr>
          <p:cNvPr id="14" name="Picture 13" descr="heads.jpg"/>
          <p:cNvPicPr>
            <a:picLocks noChangeAspect="1"/>
          </p:cNvPicPr>
          <p:nvPr/>
        </p:nvPicPr>
        <p:blipFill>
          <a:blip r:embed="rId3" cstate="print">
            <a:clrChange>
              <a:clrFrom>
                <a:srgbClr val="FFFFFF"/>
              </a:clrFrom>
              <a:clrTo>
                <a:srgbClr val="FFFFFF">
                  <a:alpha val="0"/>
                </a:srgbClr>
              </a:clrTo>
            </a:clrChange>
          </a:blip>
          <a:srcRect r="8975"/>
          <a:stretch>
            <a:fillRect/>
          </a:stretch>
        </p:blipFill>
        <p:spPr>
          <a:xfrm flipH="1">
            <a:off x="0" y="181906"/>
            <a:ext cx="1902466" cy="4871363"/>
          </a:xfrm>
          <a:prstGeom prst="rect">
            <a:avLst/>
          </a:prstGeom>
        </p:spPr>
      </p:pic>
      <p:pic>
        <p:nvPicPr>
          <p:cNvPr id="15" name="Picture 14" descr="heads.jpg"/>
          <p:cNvPicPr>
            <a:picLocks noChangeAspect="1"/>
          </p:cNvPicPr>
          <p:nvPr/>
        </p:nvPicPr>
        <p:blipFill>
          <a:blip r:embed="rId4" cstate="print">
            <a:clrChange>
              <a:clrFrom>
                <a:srgbClr val="FFFFFF"/>
              </a:clrFrom>
              <a:clrTo>
                <a:srgbClr val="FFFFFF">
                  <a:alpha val="0"/>
                </a:srgbClr>
              </a:clrTo>
            </a:clrChange>
          </a:blip>
          <a:srcRect r="7447"/>
          <a:stretch>
            <a:fillRect/>
          </a:stretch>
        </p:blipFill>
        <p:spPr>
          <a:xfrm>
            <a:off x="7703407" y="161243"/>
            <a:ext cx="1420587" cy="4871363"/>
          </a:xfrm>
          <a:prstGeom prst="rect">
            <a:avLst/>
          </a:prstGeom>
        </p:spPr>
      </p:pic>
      <p:sp>
        <p:nvSpPr>
          <p:cNvPr id="16" name="Title 15"/>
          <p:cNvSpPr>
            <a:spLocks noGrp="1"/>
          </p:cNvSpPr>
          <p:nvPr>
            <p:ph type="title"/>
          </p:nvPr>
        </p:nvSpPr>
        <p:spPr>
          <a:xfrm>
            <a:off x="1485900" y="77778"/>
            <a:ext cx="6172200" cy="571500"/>
          </a:xfrm>
        </p:spPr>
        <p:txBody>
          <a:bodyPr/>
          <a:lstStyle/>
          <a:p>
            <a:pPr algn="ctr"/>
            <a:r>
              <a:rPr lang="en-US" dirty="0">
                <a:solidFill>
                  <a:schemeClr val="tx1"/>
                </a:solidFill>
              </a:rPr>
              <a:t>The One-to-One Meeting</a:t>
            </a:r>
          </a:p>
        </p:txBody>
      </p:sp>
    </p:spTree>
    <p:extLst>
      <p:ext uri="{BB962C8B-B14F-4D97-AF65-F5344CB8AC3E}">
        <p14:creationId xmlns:p14="http://schemas.microsoft.com/office/powerpoint/2010/main" val="823595262"/>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eft-Right Arrow 42"/>
          <p:cNvSpPr/>
          <p:nvPr/>
        </p:nvSpPr>
        <p:spPr>
          <a:xfrm>
            <a:off x="3062606" y="4152896"/>
            <a:ext cx="3167743" cy="827315"/>
          </a:xfrm>
          <a:prstGeom prst="leftRightArrow">
            <a:avLst/>
          </a:prstGeom>
          <a:solidFill>
            <a:srgbClr val="F27ECB"/>
          </a:solidFill>
          <a:ln w="57150" cmpd="sng">
            <a:solidFill>
              <a:srgbClr val="2DA2B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solidFill>
                  <a:schemeClr val="tx1"/>
                </a:solidFill>
                <a:latin typeface="Segoe UI"/>
                <a:cs typeface="Segoe UI"/>
              </a:rPr>
              <a:t>5. Commitment</a:t>
            </a:r>
          </a:p>
        </p:txBody>
      </p:sp>
      <p:sp>
        <p:nvSpPr>
          <p:cNvPr id="47" name="Pentagon 46"/>
          <p:cNvSpPr/>
          <p:nvPr/>
        </p:nvSpPr>
        <p:spPr>
          <a:xfrm rot="5400000">
            <a:off x="4288971" y="3861707"/>
            <a:ext cx="685800" cy="391886"/>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2" name="Left-Right Arrow 41"/>
          <p:cNvSpPr/>
          <p:nvPr/>
        </p:nvSpPr>
        <p:spPr>
          <a:xfrm>
            <a:off x="3037114" y="3257550"/>
            <a:ext cx="3167743" cy="827315"/>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4. Exchange</a:t>
            </a:r>
          </a:p>
        </p:txBody>
      </p:sp>
      <p:sp>
        <p:nvSpPr>
          <p:cNvPr id="46" name="Pentagon 45"/>
          <p:cNvSpPr/>
          <p:nvPr/>
        </p:nvSpPr>
        <p:spPr>
          <a:xfrm rot="5400000">
            <a:off x="4288971" y="3061607"/>
            <a:ext cx="685800" cy="391886"/>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1" name="Left-Right Arrow 40"/>
          <p:cNvSpPr/>
          <p:nvPr/>
        </p:nvSpPr>
        <p:spPr>
          <a:xfrm>
            <a:off x="3037114" y="2400300"/>
            <a:ext cx="3167743" cy="827315"/>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3. Exploration</a:t>
            </a:r>
          </a:p>
        </p:txBody>
      </p:sp>
      <p:sp>
        <p:nvSpPr>
          <p:cNvPr id="45" name="Pentagon 44"/>
          <p:cNvSpPr/>
          <p:nvPr/>
        </p:nvSpPr>
        <p:spPr>
          <a:xfrm rot="5400000">
            <a:off x="4288971" y="2204357"/>
            <a:ext cx="685800" cy="391886"/>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9" name="Left-Right Arrow 38"/>
          <p:cNvSpPr/>
          <p:nvPr/>
        </p:nvSpPr>
        <p:spPr>
          <a:xfrm>
            <a:off x="3037114" y="1543050"/>
            <a:ext cx="3167743" cy="827315"/>
          </a:xfrm>
          <a:prstGeom prst="leftRightArrow">
            <a:avLst/>
          </a:prstGeom>
          <a:solidFill>
            <a:srgbClr val="2DA2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2. Purpose</a:t>
            </a:r>
          </a:p>
        </p:txBody>
      </p:sp>
      <p:sp>
        <p:nvSpPr>
          <p:cNvPr id="44" name="Pentagon 43"/>
          <p:cNvSpPr/>
          <p:nvPr/>
        </p:nvSpPr>
        <p:spPr>
          <a:xfrm rot="5400000">
            <a:off x="4288971" y="1289957"/>
            <a:ext cx="685800" cy="391886"/>
          </a:xfrm>
          <a:prstGeom prst="homePlate">
            <a:avLst/>
          </a:prstGeom>
          <a:solidFill>
            <a:srgbClr val="F27ECB"/>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8" name="Left-Right Arrow 37"/>
          <p:cNvSpPr/>
          <p:nvPr/>
        </p:nvSpPr>
        <p:spPr>
          <a:xfrm>
            <a:off x="3037114" y="628650"/>
            <a:ext cx="3167743" cy="827315"/>
          </a:xfrm>
          <a:prstGeom prst="leftRightArrow">
            <a:avLst/>
          </a:prstGeom>
          <a:solidFill>
            <a:srgbClr val="2DA2BF"/>
          </a:solidFill>
          <a:ln>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latin typeface="Segoe UI"/>
                <a:cs typeface="Segoe UI"/>
              </a:rPr>
              <a:t>1. Selection &amp; attention</a:t>
            </a:r>
          </a:p>
        </p:txBody>
      </p:sp>
      <p:pic>
        <p:nvPicPr>
          <p:cNvPr id="14" name="Picture 13" descr="heads.jpg"/>
          <p:cNvPicPr>
            <a:picLocks noChangeAspect="1"/>
          </p:cNvPicPr>
          <p:nvPr/>
        </p:nvPicPr>
        <p:blipFill>
          <a:blip r:embed="rId3" cstate="print">
            <a:clrChange>
              <a:clrFrom>
                <a:srgbClr val="FFFFFF"/>
              </a:clrFrom>
              <a:clrTo>
                <a:srgbClr val="FFFFFF">
                  <a:alpha val="0"/>
                </a:srgbClr>
              </a:clrTo>
            </a:clrChange>
          </a:blip>
          <a:srcRect r="8975"/>
          <a:stretch>
            <a:fillRect/>
          </a:stretch>
        </p:blipFill>
        <p:spPr>
          <a:xfrm flipH="1">
            <a:off x="0" y="-35382"/>
            <a:ext cx="1902466" cy="4871363"/>
          </a:xfrm>
          <a:prstGeom prst="rect">
            <a:avLst/>
          </a:prstGeom>
        </p:spPr>
      </p:pic>
      <p:pic>
        <p:nvPicPr>
          <p:cNvPr id="15" name="Picture 14" descr="heads.jpg"/>
          <p:cNvPicPr>
            <a:picLocks noChangeAspect="1"/>
          </p:cNvPicPr>
          <p:nvPr/>
        </p:nvPicPr>
        <p:blipFill>
          <a:blip r:embed="rId4" cstate="print">
            <a:clrChange>
              <a:clrFrom>
                <a:srgbClr val="FFFFFF"/>
              </a:clrFrom>
              <a:clrTo>
                <a:srgbClr val="FFFFFF">
                  <a:alpha val="0"/>
                </a:srgbClr>
              </a:clrTo>
            </a:clrChange>
          </a:blip>
          <a:srcRect r="7447"/>
          <a:stretch>
            <a:fillRect/>
          </a:stretch>
        </p:blipFill>
        <p:spPr>
          <a:xfrm>
            <a:off x="7714733" y="188729"/>
            <a:ext cx="1420587" cy="4871363"/>
          </a:xfrm>
          <a:prstGeom prst="rect">
            <a:avLst/>
          </a:prstGeom>
        </p:spPr>
      </p:pic>
      <p:sp>
        <p:nvSpPr>
          <p:cNvPr id="16" name="Title 15"/>
          <p:cNvSpPr>
            <a:spLocks noGrp="1"/>
          </p:cNvSpPr>
          <p:nvPr>
            <p:ph type="title"/>
          </p:nvPr>
        </p:nvSpPr>
        <p:spPr>
          <a:xfrm>
            <a:off x="1485900" y="77778"/>
            <a:ext cx="6172200" cy="571500"/>
          </a:xfrm>
        </p:spPr>
        <p:txBody>
          <a:bodyPr/>
          <a:lstStyle/>
          <a:p>
            <a:pPr algn="ctr"/>
            <a:r>
              <a:rPr lang="en-US" dirty="0">
                <a:solidFill>
                  <a:schemeClr val="tx1"/>
                </a:solidFill>
              </a:rPr>
              <a:t>The One-to-One Meeting: Recap</a:t>
            </a:r>
          </a:p>
        </p:txBody>
      </p:sp>
    </p:spTree>
    <p:extLst>
      <p:ext uri="{BB962C8B-B14F-4D97-AF65-F5344CB8AC3E}">
        <p14:creationId xmlns:p14="http://schemas.microsoft.com/office/powerpoint/2010/main" val="371847957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E2AF-CFC4-44D7-B710-D71FB7B7D12C}"/>
              </a:ext>
            </a:extLst>
          </p:cNvPr>
          <p:cNvSpPr>
            <a:spLocks noGrp="1"/>
          </p:cNvSpPr>
          <p:nvPr>
            <p:ph type="title"/>
          </p:nvPr>
        </p:nvSpPr>
        <p:spPr/>
        <p:txBody>
          <a:bodyPr/>
          <a:lstStyle/>
          <a:p>
            <a:r>
              <a:rPr lang="en-US" dirty="0"/>
              <a:t>Attribution</a:t>
            </a:r>
          </a:p>
        </p:txBody>
      </p:sp>
      <p:sp>
        <p:nvSpPr>
          <p:cNvPr id="4" name="Slide Number Placeholder 3">
            <a:extLst>
              <a:ext uri="{FF2B5EF4-FFF2-40B4-BE49-F238E27FC236}">
                <a16:creationId xmlns:a16="http://schemas.microsoft.com/office/drawing/2014/main" id="{48346489-AC2D-4E26-8305-A6AE1DFDBF2F}"/>
              </a:ext>
            </a:extLst>
          </p:cNvPr>
          <p:cNvSpPr>
            <a:spLocks noGrp="1"/>
          </p:cNvSpPr>
          <p:nvPr>
            <p:ph type="sldNum" sz="quarter" idx="11"/>
          </p:nvPr>
        </p:nvSpPr>
        <p:spPr/>
        <p:txBody>
          <a:bodyPr/>
          <a:lstStyle/>
          <a:p>
            <a:fld id="{10DAB2CC-E082-4A90-B521-35AE5120E197}" type="slidenum">
              <a:rPr lang="en-US" smtClean="0"/>
              <a:pPr/>
              <a:t>4</a:t>
            </a:fld>
            <a:endParaRPr lang="en-US" dirty="0"/>
          </a:p>
        </p:txBody>
      </p:sp>
      <p:sp>
        <p:nvSpPr>
          <p:cNvPr id="5" name="Content Placeholder 2">
            <a:extLst>
              <a:ext uri="{FF2B5EF4-FFF2-40B4-BE49-F238E27FC236}">
                <a16:creationId xmlns:a16="http://schemas.microsoft.com/office/drawing/2014/main" id="{3118B224-D7B9-49E7-B2B3-0B032CB44C61}"/>
              </a:ext>
            </a:extLst>
          </p:cNvPr>
          <p:cNvSpPr txBox="1">
            <a:spLocks/>
          </p:cNvSpPr>
          <p:nvPr/>
        </p:nvSpPr>
        <p:spPr>
          <a:xfrm>
            <a:off x="1012873" y="1603717"/>
            <a:ext cx="7090117" cy="2814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These sessions include content that was originally adapted from the works of Marshall Ganz of Harvard University and used in Leadership &amp; Organization in Action Distance Learning Course offered by QIN-NCC in 2015. This content has evolved over the course of many iterations by Liz Pallatto, Joy Cushman, Kate B. Hilton, Chris Lawrence-Pietroni, Nisreen Haj Ahmad, Hope Wood, New Organizing Institute staff, and many others.</a:t>
            </a:r>
          </a:p>
        </p:txBody>
      </p:sp>
    </p:spTree>
    <p:extLst>
      <p:ext uri="{BB962C8B-B14F-4D97-AF65-F5344CB8AC3E}">
        <p14:creationId xmlns:p14="http://schemas.microsoft.com/office/powerpoint/2010/main" val="4137233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p:cNvSpPr>
            <a:spLocks noGrp="1"/>
          </p:cNvSpPr>
          <p:nvPr>
            <p:ph type="title"/>
          </p:nvPr>
        </p:nvSpPr>
        <p:spPr>
          <a:xfrm>
            <a:off x="1485900" y="26817"/>
            <a:ext cx="6172200" cy="571500"/>
          </a:xfrm>
        </p:spPr>
        <p:txBody>
          <a:bodyPr/>
          <a:lstStyle/>
          <a:p>
            <a:pPr algn="ctr"/>
            <a:r>
              <a:rPr lang="en-US" dirty="0"/>
              <a:t>Tips for Successful 1:1 Meetings</a:t>
            </a:r>
          </a:p>
        </p:txBody>
      </p:sp>
      <p:graphicFrame>
        <p:nvGraphicFramePr>
          <p:cNvPr id="2" name="Object 1"/>
          <p:cNvGraphicFramePr>
            <a:graphicFrameLocks noChangeAspect="1"/>
          </p:cNvGraphicFramePr>
          <p:nvPr>
            <p:extLst>
              <p:ext uri="{D42A27DB-BD31-4B8C-83A1-F6EECF244321}">
                <p14:modId xmlns:p14="http://schemas.microsoft.com/office/powerpoint/2010/main" val="1485874127"/>
              </p:ext>
            </p:extLst>
          </p:nvPr>
        </p:nvGraphicFramePr>
        <p:xfrm>
          <a:off x="148281" y="1116240"/>
          <a:ext cx="8674443" cy="2670368"/>
        </p:xfrm>
        <a:graphic>
          <a:graphicData uri="http://schemas.openxmlformats.org/presentationml/2006/ole">
            <mc:AlternateContent xmlns:mc="http://schemas.openxmlformats.org/markup-compatibility/2006">
              <mc:Choice xmlns:v="urn:schemas-microsoft-com:vml" Requires="v">
                <p:oleObj spid="_x0000_s1028" name="Document" r:id="rId4" imgW="6477000" imgH="1993900" progId="Word.Document.12">
                  <p:embed/>
                </p:oleObj>
              </mc:Choice>
              <mc:Fallback>
                <p:oleObj name="Document" r:id="rId4" imgW="6477000" imgH="1993900" progId="Word.Document.12">
                  <p:embed/>
                  <p:pic>
                    <p:nvPicPr>
                      <p:cNvPr id="2" name="Object 1"/>
                      <p:cNvPicPr/>
                      <p:nvPr/>
                    </p:nvPicPr>
                    <p:blipFill>
                      <a:blip r:embed="rId5"/>
                      <a:stretch>
                        <a:fillRect/>
                      </a:stretch>
                    </p:blipFill>
                    <p:spPr>
                      <a:xfrm>
                        <a:off x="148281" y="1116240"/>
                        <a:ext cx="8674443" cy="2670368"/>
                      </a:xfrm>
                      <a:prstGeom prst="rect">
                        <a:avLst/>
                      </a:prstGeom>
                    </p:spPr>
                  </p:pic>
                </p:oleObj>
              </mc:Fallback>
            </mc:AlternateContent>
          </a:graphicData>
        </a:graphic>
      </p:graphicFrame>
      <p:sp>
        <p:nvSpPr>
          <p:cNvPr id="5" name="Rectangle 4"/>
          <p:cNvSpPr/>
          <p:nvPr/>
        </p:nvSpPr>
        <p:spPr>
          <a:xfrm>
            <a:off x="1347818" y="4819702"/>
            <a:ext cx="6577445" cy="219291"/>
          </a:xfrm>
          <a:prstGeom prst="rect">
            <a:avLst/>
          </a:prstGeom>
        </p:spPr>
        <p:txBody>
          <a:bodyPr wrap="square">
            <a:spAutoFit/>
          </a:bodyPr>
          <a:lstStyle/>
          <a:p>
            <a:r>
              <a:rPr lang="en-US" sz="825" dirty="0"/>
              <a:t>Reference: </a:t>
            </a:r>
            <a:r>
              <a:rPr lang="en-US" sz="825" dirty="0" err="1"/>
              <a:t>ReThink</a:t>
            </a:r>
            <a:r>
              <a:rPr lang="en-US" sz="825" dirty="0"/>
              <a:t> Health &amp; QIN-QIO National Coordinating Center, Leadership &amp; Organizing in Action, 2015 </a:t>
            </a:r>
          </a:p>
        </p:txBody>
      </p:sp>
    </p:spTree>
    <p:extLst>
      <p:ext uri="{BB962C8B-B14F-4D97-AF65-F5344CB8AC3E}">
        <p14:creationId xmlns:p14="http://schemas.microsoft.com/office/powerpoint/2010/main" val="2722044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our Map of Actors</a:t>
            </a:r>
          </a:p>
        </p:txBody>
      </p:sp>
      <p:sp>
        <p:nvSpPr>
          <p:cNvPr id="3" name="Slide Number Placeholder 2"/>
          <p:cNvSpPr>
            <a:spLocks noGrp="1"/>
          </p:cNvSpPr>
          <p:nvPr>
            <p:ph type="sldNum" sz="quarter" idx="4"/>
          </p:nvPr>
        </p:nvSpPr>
        <p:spPr/>
        <p:txBody>
          <a:bodyPr/>
          <a:lstStyle/>
          <a:p>
            <a:fld id="{BC599894-1D3F-4487-9F47-B3E0031273C3}" type="slidenum">
              <a:rPr lang="en-US" smtClean="0"/>
              <a:pPr/>
              <a:t>41</a:t>
            </a:fld>
            <a:endParaRPr lang="en-US" dirty="0"/>
          </a:p>
        </p:txBody>
      </p:sp>
      <p:sp>
        <p:nvSpPr>
          <p:cNvPr id="4" name="Rectangle 3"/>
          <p:cNvSpPr/>
          <p:nvPr/>
        </p:nvSpPr>
        <p:spPr>
          <a:xfrm>
            <a:off x="1200150" y="914400"/>
            <a:ext cx="6686550" cy="400110"/>
          </a:xfrm>
          <a:prstGeom prst="rect">
            <a:avLst/>
          </a:prstGeom>
        </p:spPr>
        <p:txBody>
          <a:bodyPr wrap="square">
            <a:spAutoFit/>
          </a:bodyPr>
          <a:lstStyle/>
          <a:p>
            <a:pPr algn="ctr"/>
            <a:r>
              <a:rPr lang="en-US" sz="2000" b="1" dirty="0">
                <a:solidFill>
                  <a:srgbClr val="006CB6"/>
                </a:solidFill>
                <a:latin typeface="Nirmala UI" panose="020B0502040204020203" pitchFamily="34" charset="0"/>
                <a:cs typeface="Nirmala UI" panose="020B0502040204020203" pitchFamily="34" charset="0"/>
              </a:rPr>
              <a:t>Who are the people I need to engage to do this work?</a:t>
            </a:r>
            <a:endParaRPr lang="en-US" sz="2000" b="1" dirty="0"/>
          </a:p>
        </p:txBody>
      </p:sp>
      <p:pic>
        <p:nvPicPr>
          <p:cNvPr id="5" name="Picture 2" descr="Mapping Actors.pd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51847" y="1260649"/>
            <a:ext cx="4349003" cy="348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24052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54FFE2-8721-438E-AC5A-086D36CF8820}"/>
              </a:ext>
            </a:extLst>
          </p:cNvPr>
          <p:cNvSpPr>
            <a:spLocks noGrp="1"/>
          </p:cNvSpPr>
          <p:nvPr>
            <p:ph type="ftr" sz="quarter" idx="4294967295"/>
          </p:nvPr>
        </p:nvSpPr>
        <p:spPr>
          <a:xfrm>
            <a:off x="701178" y="4858705"/>
            <a:ext cx="3086100" cy="274637"/>
          </a:xfrm>
        </p:spPr>
        <p:txBody>
          <a:bodyPr vert="horz" lIns="91440" tIns="45720" rIns="91440" bIns="45720" rtlCol="0" anchor="ctr">
            <a:normAutofit/>
          </a:bodyPr>
          <a:lstStyle/>
          <a:p>
            <a:pPr algn="ctr" defTabSz="914400">
              <a:lnSpc>
                <a:spcPct val="90000"/>
              </a:lnSpc>
              <a:spcAft>
                <a:spcPts val="600"/>
              </a:spcAft>
            </a:pPr>
            <a:r>
              <a:rPr lang="en-US" sz="1200" kern="1200">
                <a:solidFill>
                  <a:srgbClr val="898989"/>
                </a:solidFill>
                <a:latin typeface="+mn-lt"/>
                <a:ea typeface="+mn-ea"/>
                <a:cs typeface="+mn-cs"/>
              </a:rPr>
              <a:t>Footer</a:t>
            </a:r>
          </a:p>
        </p:txBody>
      </p:sp>
      <p:sp>
        <p:nvSpPr>
          <p:cNvPr id="4" name="Slide Number Placeholder 3">
            <a:extLst>
              <a:ext uri="{FF2B5EF4-FFF2-40B4-BE49-F238E27FC236}">
                <a16:creationId xmlns:a16="http://schemas.microsoft.com/office/drawing/2014/main" id="{E5BA34E3-8691-4112-B996-36525E8DA8FB}"/>
              </a:ext>
            </a:extLst>
          </p:cNvPr>
          <p:cNvSpPr>
            <a:spLocks noGrp="1"/>
          </p:cNvSpPr>
          <p:nvPr>
            <p:ph type="sldNum" sz="quarter" idx="11"/>
          </p:nvPr>
        </p:nvSpPr>
        <p:spPr/>
        <p:txBody>
          <a:bodyPr vert="horz" lIns="91440" tIns="45720" rIns="91440" bIns="45720" rtlCol="0" anchor="ctr">
            <a:normAutofit/>
          </a:bodyPr>
          <a:lstStyle/>
          <a:p>
            <a:pPr defTabSz="914400">
              <a:lnSpc>
                <a:spcPct val="90000"/>
              </a:lnSpc>
              <a:spcAft>
                <a:spcPts val="600"/>
              </a:spcAft>
            </a:pPr>
            <a:fld id="{10DAB2CC-E082-4A90-B521-35AE5120E197}" type="slidenum">
              <a:rPr lang="en-US" sz="1200">
                <a:solidFill>
                  <a:srgbClr val="898989"/>
                </a:solidFill>
                <a:latin typeface="+mn-lt"/>
                <a:cs typeface="+mn-cs"/>
              </a:rPr>
              <a:pPr defTabSz="914400">
                <a:lnSpc>
                  <a:spcPct val="90000"/>
                </a:lnSpc>
                <a:spcAft>
                  <a:spcPts val="600"/>
                </a:spcAft>
              </a:pPr>
              <a:t>42</a:t>
            </a:fld>
            <a:endParaRPr lang="en-US" sz="1200">
              <a:solidFill>
                <a:srgbClr val="898989"/>
              </a:solidFill>
              <a:latin typeface="+mn-lt"/>
              <a:cs typeface="+mn-cs"/>
            </a:endParaRPr>
          </a:p>
        </p:txBody>
      </p:sp>
      <p:pic>
        <p:nvPicPr>
          <p:cNvPr id="6" name="Picture 5">
            <a:extLst>
              <a:ext uri="{FF2B5EF4-FFF2-40B4-BE49-F238E27FC236}">
                <a16:creationId xmlns:a16="http://schemas.microsoft.com/office/drawing/2014/main" id="{CCD92A8D-2359-4891-9F68-1FE709C8E3BB}"/>
              </a:ext>
            </a:extLst>
          </p:cNvPr>
          <p:cNvPicPr>
            <a:picLocks noChangeAspect="1"/>
          </p:cNvPicPr>
          <p:nvPr/>
        </p:nvPicPr>
        <p:blipFill rotWithShape="1">
          <a:blip r:embed="rId3"/>
          <a:srcRect t="4602"/>
          <a:stretch/>
        </p:blipFill>
        <p:spPr>
          <a:xfrm>
            <a:off x="522836" y="447674"/>
            <a:ext cx="4288315" cy="4239337"/>
          </a:xfrm>
          <a:prstGeom prst="rect">
            <a:avLst/>
          </a:prstGeom>
        </p:spPr>
      </p:pic>
      <p:sp>
        <p:nvSpPr>
          <p:cNvPr id="10" name="Title 9">
            <a:extLst>
              <a:ext uri="{FF2B5EF4-FFF2-40B4-BE49-F238E27FC236}">
                <a16:creationId xmlns:a16="http://schemas.microsoft.com/office/drawing/2014/main" id="{AE61B038-9D4A-40A9-B164-BE07BA9CF002}"/>
              </a:ext>
            </a:extLst>
          </p:cNvPr>
          <p:cNvSpPr>
            <a:spLocks noGrp="1"/>
          </p:cNvSpPr>
          <p:nvPr>
            <p:ph type="title"/>
          </p:nvPr>
        </p:nvSpPr>
        <p:spPr>
          <a:xfrm>
            <a:off x="5245254" y="720687"/>
            <a:ext cx="3162765" cy="3271450"/>
          </a:xfrm>
        </p:spPr>
        <p:txBody>
          <a:bodyPr/>
          <a:lstStyle/>
          <a:p>
            <a:r>
              <a:rPr lang="en-US" dirty="0"/>
              <a:t>Diagnostic Checklist for Leadership Teams</a:t>
            </a:r>
          </a:p>
        </p:txBody>
      </p:sp>
    </p:spTree>
    <p:extLst>
      <p:ext uri="{BB962C8B-B14F-4D97-AF65-F5344CB8AC3E}">
        <p14:creationId xmlns:p14="http://schemas.microsoft.com/office/powerpoint/2010/main" val="663312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B7F842-7774-46B0-A880-D1C3865E7AA7}"/>
              </a:ext>
            </a:extLst>
          </p:cNvPr>
          <p:cNvSpPr>
            <a:spLocks noGrp="1"/>
          </p:cNvSpPr>
          <p:nvPr>
            <p:ph type="title"/>
          </p:nvPr>
        </p:nvSpPr>
        <p:spPr>
          <a:xfrm>
            <a:off x="323850" y="149858"/>
            <a:ext cx="7886700" cy="621667"/>
          </a:xfrm>
        </p:spPr>
        <p:txBody>
          <a:bodyPr>
            <a:normAutofit fontScale="90000"/>
          </a:bodyPr>
          <a:lstStyle/>
          <a:p>
            <a:r>
              <a:rPr lang="en-US" dirty="0"/>
              <a:t>Review</a:t>
            </a:r>
          </a:p>
        </p:txBody>
      </p:sp>
      <p:sp>
        <p:nvSpPr>
          <p:cNvPr id="7" name="Content Placeholder 6">
            <a:extLst>
              <a:ext uri="{FF2B5EF4-FFF2-40B4-BE49-F238E27FC236}">
                <a16:creationId xmlns:a16="http://schemas.microsoft.com/office/drawing/2014/main" id="{6F824B21-D33B-45EE-A44F-E2E8914AF54E}"/>
              </a:ext>
            </a:extLst>
          </p:cNvPr>
          <p:cNvSpPr>
            <a:spLocks noGrp="1"/>
          </p:cNvSpPr>
          <p:nvPr>
            <p:ph idx="1"/>
          </p:nvPr>
        </p:nvSpPr>
        <p:spPr>
          <a:xfrm>
            <a:off x="552450" y="940594"/>
            <a:ext cx="7886700" cy="3821906"/>
          </a:xfrm>
        </p:spPr>
        <p:txBody>
          <a:bodyPr>
            <a:normAutofit lnSpcReduction="10000"/>
          </a:bodyPr>
          <a:lstStyle/>
          <a:p>
            <a:r>
              <a:rPr lang="en-US" dirty="0">
                <a:solidFill>
                  <a:srgbClr val="0073B6"/>
                </a:solidFill>
              </a:rPr>
              <a:t>A Compelling Purpose</a:t>
            </a:r>
          </a:p>
          <a:p>
            <a:pPr lvl="1"/>
            <a:r>
              <a:rPr lang="en-US" dirty="0"/>
              <a:t>Organizing Statement</a:t>
            </a:r>
          </a:p>
          <a:p>
            <a:pPr lvl="1"/>
            <a:r>
              <a:rPr lang="en-US" dirty="0">
                <a:solidFill>
                  <a:schemeClr val="tx1">
                    <a:lumMod val="50000"/>
                    <a:lumOff val="50000"/>
                  </a:schemeClr>
                </a:solidFill>
              </a:rPr>
              <a:t>The Stories of Self, Us, Now – Call to Action</a:t>
            </a:r>
          </a:p>
          <a:p>
            <a:r>
              <a:rPr lang="en-US" dirty="0">
                <a:solidFill>
                  <a:srgbClr val="0073B6"/>
                </a:solidFill>
              </a:rPr>
              <a:t>The Right People</a:t>
            </a:r>
          </a:p>
          <a:p>
            <a:pPr lvl="1"/>
            <a:r>
              <a:rPr lang="en-US" dirty="0"/>
              <a:t>Mapping Actors</a:t>
            </a:r>
          </a:p>
          <a:p>
            <a:pPr lvl="1"/>
            <a:r>
              <a:rPr lang="en-US" dirty="0"/>
              <a:t>The One-to-One</a:t>
            </a:r>
          </a:p>
          <a:p>
            <a:r>
              <a:rPr lang="en-US" dirty="0">
                <a:solidFill>
                  <a:srgbClr val="0073B6"/>
                </a:solidFill>
              </a:rPr>
              <a:t>Enabling Structure</a:t>
            </a:r>
          </a:p>
          <a:p>
            <a:pPr lvl="1"/>
            <a:r>
              <a:rPr lang="en-US" dirty="0"/>
              <a:t>The Snowflake</a:t>
            </a:r>
          </a:p>
          <a:p>
            <a:pPr lvl="1"/>
            <a:r>
              <a:rPr lang="en-US" dirty="0">
                <a:solidFill>
                  <a:schemeClr val="tx1">
                    <a:lumMod val="50000"/>
                    <a:lumOff val="50000"/>
                  </a:schemeClr>
                </a:solidFill>
              </a:rPr>
              <a:t>Meeting Structures &amp; Tools</a:t>
            </a:r>
          </a:p>
          <a:p>
            <a:pPr lvl="1"/>
            <a:endParaRPr lang="en-US" dirty="0"/>
          </a:p>
          <a:p>
            <a:endParaRPr lang="en-US" dirty="0"/>
          </a:p>
        </p:txBody>
      </p:sp>
      <p:sp>
        <p:nvSpPr>
          <p:cNvPr id="3" name="Footer Placeholder 2">
            <a:extLst>
              <a:ext uri="{FF2B5EF4-FFF2-40B4-BE49-F238E27FC236}">
                <a16:creationId xmlns:a16="http://schemas.microsoft.com/office/drawing/2014/main" id="{49FFC302-F6DE-489F-9994-EE84F8C9FED9}"/>
              </a:ext>
            </a:extLst>
          </p:cNvPr>
          <p:cNvSpPr>
            <a:spLocks noGrp="1"/>
          </p:cNvSpPr>
          <p:nvPr>
            <p:ph type="ftr" sz="quarter" idx="11"/>
          </p:nvPr>
        </p:nvSpPr>
        <p:spPr/>
        <p:txBody>
          <a:bodyPr vert="horz" lIns="91440" tIns="45720" rIns="91440" bIns="45720" rtlCol="0" anchor="ctr">
            <a:normAutofit/>
          </a:bodyPr>
          <a:lstStyle/>
          <a:p>
            <a:pPr algn="ctr" defTabSz="457200">
              <a:lnSpc>
                <a:spcPct val="90000"/>
              </a:lnSpc>
              <a:spcAft>
                <a:spcPts val="600"/>
              </a:spcAft>
            </a:pPr>
            <a:r>
              <a:rPr lang="en-US" sz="1200" kern="1200">
                <a:solidFill>
                  <a:srgbClr val="FFFFFF"/>
                </a:solidFill>
                <a:latin typeface="+mn-lt"/>
                <a:ea typeface="+mn-ea"/>
                <a:cs typeface="+mn-cs"/>
              </a:rPr>
              <a:t>Footer</a:t>
            </a:r>
          </a:p>
        </p:txBody>
      </p:sp>
      <p:sp>
        <p:nvSpPr>
          <p:cNvPr id="4" name="Slide Number Placeholder 3">
            <a:extLst>
              <a:ext uri="{FF2B5EF4-FFF2-40B4-BE49-F238E27FC236}">
                <a16:creationId xmlns:a16="http://schemas.microsoft.com/office/drawing/2014/main" id="{FF4C05B7-E0B5-440C-855D-0A578E7E4E25}"/>
              </a:ext>
            </a:extLst>
          </p:cNvPr>
          <p:cNvSpPr>
            <a:spLocks noGrp="1"/>
          </p:cNvSpPr>
          <p:nvPr>
            <p:ph type="sldNum" sz="quarter" idx="12"/>
          </p:nvPr>
        </p:nvSpPr>
        <p:spPr/>
        <p:txBody>
          <a:bodyPr vert="horz" lIns="91440" tIns="45720" rIns="91440" bIns="45720" rtlCol="0" anchor="ctr">
            <a:normAutofit/>
          </a:bodyPr>
          <a:lstStyle/>
          <a:p>
            <a:pPr defTabSz="457200">
              <a:lnSpc>
                <a:spcPct val="90000"/>
              </a:lnSpc>
              <a:spcAft>
                <a:spcPts val="600"/>
              </a:spcAft>
            </a:pPr>
            <a:fld id="{10DAB2CC-E082-4A90-B521-35AE5120E197}" type="slidenum">
              <a:rPr lang="en-US" sz="1200">
                <a:solidFill>
                  <a:srgbClr val="FFFFFF"/>
                </a:solidFill>
                <a:latin typeface="+mn-lt"/>
                <a:cs typeface="+mn-cs"/>
              </a:rPr>
              <a:pPr defTabSz="457200">
                <a:lnSpc>
                  <a:spcPct val="90000"/>
                </a:lnSpc>
                <a:spcAft>
                  <a:spcPts val="600"/>
                </a:spcAft>
              </a:pPr>
              <a:t>43</a:t>
            </a:fld>
            <a:endParaRPr lang="en-US" sz="1200">
              <a:solidFill>
                <a:srgbClr val="FFFFFF"/>
              </a:solidFill>
              <a:latin typeface="+mn-lt"/>
              <a:cs typeface="+mn-cs"/>
            </a:endParaRPr>
          </a:p>
        </p:txBody>
      </p:sp>
    </p:spTree>
    <p:extLst>
      <p:ext uri="{BB962C8B-B14F-4D97-AF65-F5344CB8AC3E}">
        <p14:creationId xmlns:p14="http://schemas.microsoft.com/office/powerpoint/2010/main" val="273618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CB0B-D1C1-4FFB-8096-3D7B3C2B3872}"/>
              </a:ext>
            </a:extLst>
          </p:cNvPr>
          <p:cNvSpPr>
            <a:spLocks noGrp="1"/>
          </p:cNvSpPr>
          <p:nvPr>
            <p:ph type="title"/>
          </p:nvPr>
        </p:nvSpPr>
        <p:spPr/>
        <p:txBody>
          <a:bodyPr/>
          <a:lstStyle/>
          <a:p>
            <a:r>
              <a:rPr lang="en-US" dirty="0"/>
              <a:t>Great News!</a:t>
            </a:r>
          </a:p>
        </p:txBody>
      </p:sp>
      <p:sp>
        <p:nvSpPr>
          <p:cNvPr id="3" name="Content Placeholder 2">
            <a:extLst>
              <a:ext uri="{FF2B5EF4-FFF2-40B4-BE49-F238E27FC236}">
                <a16:creationId xmlns:a16="http://schemas.microsoft.com/office/drawing/2014/main" id="{8699F301-5B25-415C-B630-AE17BF705037}"/>
              </a:ext>
            </a:extLst>
          </p:cNvPr>
          <p:cNvSpPr>
            <a:spLocks noGrp="1"/>
          </p:cNvSpPr>
          <p:nvPr>
            <p:ph idx="1"/>
          </p:nvPr>
        </p:nvSpPr>
        <p:spPr/>
        <p:txBody>
          <a:bodyPr>
            <a:normAutofit fontScale="70000" lnSpcReduction="20000"/>
          </a:bodyPr>
          <a:lstStyle/>
          <a:p>
            <a:pPr marL="385763" indent="-385763">
              <a:buFont typeface="+mj-lt"/>
              <a:buAutoNum type="arabicParenR"/>
            </a:pPr>
            <a:r>
              <a:rPr lang="en-US" dirty="0"/>
              <a:t>HQI has received 5 more years of CMS funding to be Virginia’s QIN-QIO</a:t>
            </a:r>
          </a:p>
          <a:p>
            <a:pPr marL="385763" indent="-385763">
              <a:buFont typeface="+mj-lt"/>
              <a:buAutoNum type="arabicParenR"/>
            </a:pPr>
            <a:endParaRPr lang="en-US" dirty="0"/>
          </a:p>
          <a:p>
            <a:pPr marL="385763" indent="-385763">
              <a:buFont typeface="+mj-lt"/>
              <a:buAutoNum type="arabicParenR"/>
            </a:pPr>
            <a:r>
              <a:rPr lang="en-US" dirty="0"/>
              <a:t>Our support for the 10 existing care transitions coalitions will continue</a:t>
            </a:r>
          </a:p>
          <a:p>
            <a:pPr marL="385763" indent="-385763">
              <a:buFont typeface="+mj-lt"/>
              <a:buAutoNum type="arabicParenR"/>
            </a:pPr>
            <a:endParaRPr lang="en-US" dirty="0"/>
          </a:p>
          <a:p>
            <a:pPr marL="385763" indent="-385763">
              <a:buFont typeface="+mj-lt"/>
              <a:buAutoNum type="arabicParenR"/>
            </a:pPr>
            <a:r>
              <a:rPr lang="en-US" dirty="0"/>
              <a:t>We need your help to establish additional coalitions in southwest and northwest VA</a:t>
            </a:r>
          </a:p>
          <a:p>
            <a:pPr marL="385763" indent="-385763">
              <a:buFont typeface="+mj-lt"/>
              <a:buAutoNum type="arabicParenR"/>
            </a:pPr>
            <a:endParaRPr lang="en-US" dirty="0"/>
          </a:p>
          <a:p>
            <a:pPr marL="385763" indent="-385763">
              <a:buFont typeface="+mj-lt"/>
              <a:buAutoNum type="arabicParenR"/>
            </a:pPr>
            <a:r>
              <a:rPr lang="en-US" dirty="0"/>
              <a:t>We are working with other community partners on population health topics that complement admission/readmission reduction</a:t>
            </a:r>
          </a:p>
        </p:txBody>
      </p:sp>
    </p:spTree>
    <p:extLst>
      <p:ext uri="{BB962C8B-B14F-4D97-AF65-F5344CB8AC3E}">
        <p14:creationId xmlns:p14="http://schemas.microsoft.com/office/powerpoint/2010/main" val="979621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AF1A-CC2E-4D47-B1F1-574182AE4F6C}"/>
              </a:ext>
            </a:extLst>
          </p:cNvPr>
          <p:cNvSpPr>
            <a:spLocks noGrp="1"/>
          </p:cNvSpPr>
          <p:nvPr>
            <p:ph type="title"/>
          </p:nvPr>
        </p:nvSpPr>
        <p:spPr/>
        <p:txBody>
          <a:bodyPr/>
          <a:lstStyle/>
          <a:p>
            <a:r>
              <a:rPr lang="en-US" dirty="0">
                <a:cs typeface="Nirmala UI" panose="020B0502040204020203" pitchFamily="34" charset="0"/>
              </a:rPr>
              <a:t>Community Health Priorities</a:t>
            </a:r>
          </a:p>
        </p:txBody>
      </p:sp>
      <p:graphicFrame>
        <p:nvGraphicFramePr>
          <p:cNvPr id="17" name="Content Placeholder 8">
            <a:extLst>
              <a:ext uri="{FF2B5EF4-FFF2-40B4-BE49-F238E27FC236}">
                <a16:creationId xmlns:a16="http://schemas.microsoft.com/office/drawing/2014/main" id="{16E6D6FC-E1F4-40D5-AC3C-B44E51277205}"/>
              </a:ext>
            </a:extLst>
          </p:cNvPr>
          <p:cNvGraphicFramePr>
            <a:graphicFrameLocks noGrp="1"/>
          </p:cNvGraphicFramePr>
          <p:nvPr>
            <p:ph idx="1"/>
          </p:nvPr>
        </p:nvGraphicFramePr>
        <p:xfrm>
          <a:off x="628650" y="1369219"/>
          <a:ext cx="7384134" cy="303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12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AF1A-CC2E-4D47-B1F1-574182AE4F6C}"/>
              </a:ext>
            </a:extLst>
          </p:cNvPr>
          <p:cNvSpPr>
            <a:spLocks noGrp="1"/>
          </p:cNvSpPr>
          <p:nvPr>
            <p:ph type="title"/>
          </p:nvPr>
        </p:nvSpPr>
        <p:spPr/>
        <p:txBody>
          <a:bodyPr/>
          <a:lstStyle/>
          <a:p>
            <a:r>
              <a:rPr lang="en-US" dirty="0">
                <a:cs typeface="Nirmala UI" panose="020B0502040204020203" pitchFamily="34" charset="0"/>
              </a:rPr>
              <a:t>Community Health Goals</a:t>
            </a:r>
          </a:p>
        </p:txBody>
      </p:sp>
      <p:sp>
        <p:nvSpPr>
          <p:cNvPr id="8" name="Content Placeholder 7">
            <a:extLst>
              <a:ext uri="{FF2B5EF4-FFF2-40B4-BE49-F238E27FC236}">
                <a16:creationId xmlns:a16="http://schemas.microsoft.com/office/drawing/2014/main" id="{5549C642-753F-4048-9926-4A04C4B6701A}"/>
              </a:ext>
            </a:extLst>
          </p:cNvPr>
          <p:cNvSpPr>
            <a:spLocks noGrp="1"/>
          </p:cNvSpPr>
          <p:nvPr>
            <p:ph sz="half" idx="2"/>
          </p:nvPr>
        </p:nvSpPr>
        <p:spPr>
          <a:xfrm>
            <a:off x="2799901" y="1734462"/>
            <a:ext cx="5715449" cy="1887419"/>
          </a:xfrm>
        </p:spPr>
        <p:txBody>
          <a:bodyPr>
            <a:normAutofit fontScale="25000" lnSpcReduction="20000"/>
          </a:bodyPr>
          <a:lstStyle/>
          <a:p>
            <a:pPr marL="385763" indent="-385763">
              <a:lnSpc>
                <a:spcPct val="120000"/>
              </a:lnSpc>
              <a:spcBef>
                <a:spcPts val="0"/>
              </a:spcBef>
              <a:spcAft>
                <a:spcPts val="1350"/>
              </a:spcAft>
              <a:buFont typeface="+mj-lt"/>
              <a:buAutoNum type="arabicParenR"/>
            </a:pPr>
            <a:r>
              <a:rPr lang="en-US" sz="7200" dirty="0">
                <a:solidFill>
                  <a:prstClr val="black"/>
                </a:solidFill>
                <a:latin typeface="Nirmala UI" panose="020B0502040204020203" pitchFamily="34" charset="0"/>
                <a:cs typeface="Nirmala UI" panose="020B0502040204020203" pitchFamily="34" charset="0"/>
              </a:rPr>
              <a:t>Reduce hospital admissions and readmissions  </a:t>
            </a:r>
          </a:p>
          <a:p>
            <a:pPr marL="385763" indent="-385763">
              <a:lnSpc>
                <a:spcPct val="120000"/>
              </a:lnSpc>
              <a:spcBef>
                <a:spcPts val="0"/>
              </a:spcBef>
              <a:spcAft>
                <a:spcPts val="1350"/>
              </a:spcAft>
              <a:buFont typeface="+mj-lt"/>
              <a:buAutoNum type="arabicParenR"/>
            </a:pPr>
            <a:r>
              <a:rPr lang="en-US" sz="7200" dirty="0">
                <a:solidFill>
                  <a:prstClr val="black"/>
                </a:solidFill>
                <a:latin typeface="Nirmala UI" panose="020B0502040204020203" pitchFamily="34" charset="0"/>
                <a:cs typeface="Nirmala UI" panose="020B0502040204020203" pitchFamily="34" charset="0"/>
              </a:rPr>
              <a:t>Reduce ED visits and admissions by super-utilizers</a:t>
            </a:r>
          </a:p>
          <a:p>
            <a:pPr marL="385763" indent="-385763">
              <a:lnSpc>
                <a:spcPct val="120000"/>
              </a:lnSpc>
              <a:spcBef>
                <a:spcPts val="0"/>
              </a:spcBef>
              <a:spcAft>
                <a:spcPts val="1350"/>
              </a:spcAft>
              <a:buFont typeface="+mj-lt"/>
              <a:buAutoNum type="arabicParenR"/>
            </a:pPr>
            <a:r>
              <a:rPr lang="en-US" sz="7200" dirty="0">
                <a:solidFill>
                  <a:prstClr val="black"/>
                </a:solidFill>
                <a:latin typeface="Nirmala UI" panose="020B0502040204020203" pitchFamily="34" charset="0"/>
                <a:cs typeface="Nirmala UI" panose="020B0502040204020203" pitchFamily="34" charset="0"/>
              </a:rPr>
              <a:t>Reduce potentially avoidable admissions, readmissions and super-utilization</a:t>
            </a:r>
          </a:p>
          <a:p>
            <a:pPr marL="0" indent="0">
              <a:lnSpc>
                <a:spcPct val="120000"/>
              </a:lnSpc>
              <a:spcBef>
                <a:spcPts val="0"/>
              </a:spcBef>
              <a:spcAft>
                <a:spcPts val="1800"/>
              </a:spcAft>
              <a:buNone/>
            </a:pPr>
            <a:endParaRPr lang="en-US" sz="7200" dirty="0">
              <a:solidFill>
                <a:prstClr val="black"/>
              </a:solidFill>
              <a:latin typeface="Nirmala UI" panose="020B0502040204020203" pitchFamily="34" charset="0"/>
              <a:cs typeface="Nirmala UI" panose="020B0502040204020203" pitchFamily="34" charset="0"/>
            </a:endParaRPr>
          </a:p>
          <a:p>
            <a:pPr marL="348854" indent="-348854">
              <a:lnSpc>
                <a:spcPct val="120000"/>
              </a:lnSpc>
              <a:spcBef>
                <a:spcPts val="0"/>
              </a:spcBef>
              <a:spcAft>
                <a:spcPts val="1800"/>
              </a:spcAft>
              <a:buFont typeface="+mj-lt"/>
              <a:buAutoNum type="arabicParenR"/>
            </a:pPr>
            <a:endParaRPr lang="en-US" dirty="0">
              <a:solidFill>
                <a:prstClr val="black"/>
              </a:solidFill>
              <a:latin typeface="Nirmala UI" panose="020B0502040204020203" pitchFamily="34" charset="0"/>
              <a:cs typeface="Nirmala UI" panose="020B0502040204020203" pitchFamily="34" charset="0"/>
            </a:endParaRPr>
          </a:p>
          <a:p>
            <a:endParaRPr lang="en-US" dirty="0"/>
          </a:p>
        </p:txBody>
      </p:sp>
      <p:sp>
        <p:nvSpPr>
          <p:cNvPr id="4" name="Freeform: Shape 3">
            <a:extLst>
              <a:ext uri="{FF2B5EF4-FFF2-40B4-BE49-F238E27FC236}">
                <a16:creationId xmlns:a16="http://schemas.microsoft.com/office/drawing/2014/main" id="{DDC43596-32E3-455E-BA5C-3450A4D0A854}"/>
              </a:ext>
            </a:extLst>
          </p:cNvPr>
          <p:cNvSpPr/>
          <p:nvPr/>
        </p:nvSpPr>
        <p:spPr>
          <a:xfrm>
            <a:off x="628651" y="1369219"/>
            <a:ext cx="1809749" cy="3263504"/>
          </a:xfrm>
          <a:custGeom>
            <a:avLst/>
            <a:gdLst>
              <a:gd name="connsiteX0" fmla="*/ 0 w 2412999"/>
              <a:gd name="connsiteY0" fmla="*/ 241300 h 4351338"/>
              <a:gd name="connsiteX1" fmla="*/ 241300 w 2412999"/>
              <a:gd name="connsiteY1" fmla="*/ 0 h 4351338"/>
              <a:gd name="connsiteX2" fmla="*/ 2171699 w 2412999"/>
              <a:gd name="connsiteY2" fmla="*/ 0 h 4351338"/>
              <a:gd name="connsiteX3" fmla="*/ 2412999 w 2412999"/>
              <a:gd name="connsiteY3" fmla="*/ 241300 h 4351338"/>
              <a:gd name="connsiteX4" fmla="*/ 2412999 w 2412999"/>
              <a:gd name="connsiteY4" fmla="*/ 4110038 h 4351338"/>
              <a:gd name="connsiteX5" fmla="*/ 2171699 w 2412999"/>
              <a:gd name="connsiteY5" fmla="*/ 4351338 h 4351338"/>
              <a:gd name="connsiteX6" fmla="*/ 241300 w 2412999"/>
              <a:gd name="connsiteY6" fmla="*/ 4351338 h 4351338"/>
              <a:gd name="connsiteX7" fmla="*/ 0 w 2412999"/>
              <a:gd name="connsiteY7" fmla="*/ 4110038 h 4351338"/>
              <a:gd name="connsiteX8" fmla="*/ 0 w 2412999"/>
              <a:gd name="connsiteY8" fmla="*/ 24130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999" h="4351338">
                <a:moveTo>
                  <a:pt x="0" y="241300"/>
                </a:moveTo>
                <a:cubicBezTo>
                  <a:pt x="0" y="108034"/>
                  <a:pt x="108034" y="0"/>
                  <a:pt x="241300" y="0"/>
                </a:cubicBezTo>
                <a:lnTo>
                  <a:pt x="2171699" y="0"/>
                </a:lnTo>
                <a:cubicBezTo>
                  <a:pt x="2304965" y="0"/>
                  <a:pt x="2412999" y="108034"/>
                  <a:pt x="2412999" y="241300"/>
                </a:cubicBezTo>
                <a:lnTo>
                  <a:pt x="2412999" y="4110038"/>
                </a:lnTo>
                <a:cubicBezTo>
                  <a:pt x="2412999" y="4243304"/>
                  <a:pt x="2304965" y="4351338"/>
                  <a:pt x="2171699" y="4351338"/>
                </a:cubicBezTo>
                <a:lnTo>
                  <a:pt x="241300" y="4351338"/>
                </a:lnTo>
                <a:cubicBezTo>
                  <a:pt x="108034" y="4351338"/>
                  <a:pt x="0" y="4243304"/>
                  <a:pt x="0" y="4110038"/>
                </a:cubicBezTo>
                <a:lnTo>
                  <a:pt x="0" y="2413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354" tIns="1470755" rIns="165354" bIns="818055" numCol="1" spcCol="1270" anchor="ctr" anchorCtr="0">
            <a:noAutofit/>
          </a:bodyPr>
          <a:lstStyle/>
          <a:p>
            <a:pPr algn="ctr" defTabSz="1033463">
              <a:lnSpc>
                <a:spcPct val="90000"/>
              </a:lnSpc>
              <a:spcBef>
                <a:spcPct val="0"/>
              </a:spcBef>
              <a:spcAft>
                <a:spcPct val="35000"/>
              </a:spcAft>
            </a:pPr>
            <a:endParaRPr lang="en-US" sz="2325" dirty="0"/>
          </a:p>
          <a:p>
            <a:pPr algn="ctr" defTabSz="1033463">
              <a:lnSpc>
                <a:spcPct val="90000"/>
              </a:lnSpc>
              <a:spcBef>
                <a:spcPct val="0"/>
              </a:spcBef>
              <a:spcAft>
                <a:spcPct val="35000"/>
              </a:spcAft>
            </a:pPr>
            <a:r>
              <a:rPr lang="en-US" sz="2325" dirty="0"/>
              <a:t>Care Transitions</a:t>
            </a:r>
          </a:p>
        </p:txBody>
      </p:sp>
      <p:sp>
        <p:nvSpPr>
          <p:cNvPr id="6" name="Oval 5" descr="New wheelchair">
            <a:extLst>
              <a:ext uri="{FF2B5EF4-FFF2-40B4-BE49-F238E27FC236}">
                <a16:creationId xmlns:a16="http://schemas.microsoft.com/office/drawing/2014/main" id="{AA713486-1313-42AD-8A36-B41C5B62246E}"/>
              </a:ext>
            </a:extLst>
          </p:cNvPr>
          <p:cNvSpPr/>
          <p:nvPr/>
        </p:nvSpPr>
        <p:spPr>
          <a:xfrm>
            <a:off x="989032" y="1832434"/>
            <a:ext cx="1086746" cy="1086746"/>
          </a:xfrm>
          <a:prstGeom prst="ellipse">
            <a:avLst/>
          </a:prstGeom>
          <a: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81736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8AB1-51BD-4262-B2A1-38B68AD63D4A}"/>
              </a:ext>
            </a:extLst>
          </p:cNvPr>
          <p:cNvSpPr>
            <a:spLocks noGrp="1"/>
          </p:cNvSpPr>
          <p:nvPr>
            <p:ph type="title"/>
          </p:nvPr>
        </p:nvSpPr>
        <p:spPr>
          <a:xfrm>
            <a:off x="628650" y="273844"/>
            <a:ext cx="7886700" cy="994172"/>
          </a:xfrm>
        </p:spPr>
        <p:txBody>
          <a:bodyPr/>
          <a:lstStyle/>
          <a:p>
            <a:r>
              <a:rPr lang="en-US" dirty="0"/>
              <a:t>Community Health Goals</a:t>
            </a:r>
          </a:p>
        </p:txBody>
      </p:sp>
      <p:graphicFrame>
        <p:nvGraphicFramePr>
          <p:cNvPr id="4" name="Table 4">
            <a:extLst>
              <a:ext uri="{FF2B5EF4-FFF2-40B4-BE49-F238E27FC236}">
                <a16:creationId xmlns:a16="http://schemas.microsoft.com/office/drawing/2014/main" id="{5E76985E-9421-4A04-8796-7E86C1D6D325}"/>
              </a:ext>
            </a:extLst>
          </p:cNvPr>
          <p:cNvGraphicFramePr>
            <a:graphicFrameLocks noGrp="1"/>
          </p:cNvGraphicFramePr>
          <p:nvPr>
            <p:ph idx="1"/>
            <p:extLst>
              <p:ext uri="{D42A27DB-BD31-4B8C-83A1-F6EECF244321}">
                <p14:modId xmlns:p14="http://schemas.microsoft.com/office/powerpoint/2010/main" val="2379789604"/>
              </p:ext>
            </p:extLst>
          </p:nvPr>
        </p:nvGraphicFramePr>
        <p:xfrm>
          <a:off x="531202" y="1377360"/>
          <a:ext cx="8081597" cy="3062858"/>
        </p:xfrm>
        <a:graphic>
          <a:graphicData uri="http://schemas.openxmlformats.org/drawingml/2006/table">
            <a:tbl>
              <a:tblPr firstRow="1" bandRow="1">
                <a:tableStyleId>{5C22544A-7EE6-4342-B048-85BDC9FD1C3A}</a:tableStyleId>
              </a:tblPr>
              <a:tblGrid>
                <a:gridCol w="911470">
                  <a:extLst>
                    <a:ext uri="{9D8B030D-6E8A-4147-A177-3AD203B41FA5}">
                      <a16:colId xmlns:a16="http://schemas.microsoft.com/office/drawing/2014/main" val="2981971753"/>
                    </a:ext>
                  </a:extLst>
                </a:gridCol>
                <a:gridCol w="1801916">
                  <a:extLst>
                    <a:ext uri="{9D8B030D-6E8A-4147-A177-3AD203B41FA5}">
                      <a16:colId xmlns:a16="http://schemas.microsoft.com/office/drawing/2014/main" val="640692304"/>
                    </a:ext>
                  </a:extLst>
                </a:gridCol>
                <a:gridCol w="846901">
                  <a:extLst>
                    <a:ext uri="{9D8B030D-6E8A-4147-A177-3AD203B41FA5}">
                      <a16:colId xmlns:a16="http://schemas.microsoft.com/office/drawing/2014/main" val="1790312919"/>
                    </a:ext>
                  </a:extLst>
                </a:gridCol>
                <a:gridCol w="1910727">
                  <a:extLst>
                    <a:ext uri="{9D8B030D-6E8A-4147-A177-3AD203B41FA5}">
                      <a16:colId xmlns:a16="http://schemas.microsoft.com/office/drawing/2014/main" val="215561410"/>
                    </a:ext>
                  </a:extLst>
                </a:gridCol>
                <a:gridCol w="710618">
                  <a:extLst>
                    <a:ext uri="{9D8B030D-6E8A-4147-A177-3AD203B41FA5}">
                      <a16:colId xmlns:a16="http://schemas.microsoft.com/office/drawing/2014/main" val="2848162920"/>
                    </a:ext>
                  </a:extLst>
                </a:gridCol>
                <a:gridCol w="1899965">
                  <a:extLst>
                    <a:ext uri="{9D8B030D-6E8A-4147-A177-3AD203B41FA5}">
                      <a16:colId xmlns:a16="http://schemas.microsoft.com/office/drawing/2014/main" val="2559089822"/>
                    </a:ext>
                  </a:extLst>
                </a:gridCol>
              </a:tblGrid>
              <a:tr h="1021932">
                <a:tc>
                  <a:txBody>
                    <a:bodyPr/>
                    <a:lstStyle/>
                    <a:p>
                      <a:endParaRPr lang="en-US" sz="1400" dirty="0"/>
                    </a:p>
                  </a:txBody>
                  <a:tcPr marL="68580" marR="68580" marT="34290" marB="34290">
                    <a:lnR w="12700" cap="flat" cmpd="sng" algn="ctr">
                      <a:solidFill>
                        <a:srgbClr val="0070C0"/>
                      </a:solidFill>
                      <a:prstDash val="solid"/>
                      <a:round/>
                      <a:headEnd type="none" w="med" len="med"/>
                      <a:tailEnd type="none" w="med" len="med"/>
                    </a:lnR>
                  </a:tcPr>
                </a:tc>
                <a:tc>
                  <a:txBody>
                    <a:bodyPr/>
                    <a:lstStyle/>
                    <a:p>
                      <a:r>
                        <a:rPr lang="en-US" sz="1800" dirty="0"/>
                        <a:t>Patient Safety</a:t>
                      </a:r>
                    </a:p>
                    <a:p>
                      <a:r>
                        <a:rPr lang="en-US" sz="1800" dirty="0"/>
                        <a:t>(ADEs)</a:t>
                      </a:r>
                    </a:p>
                  </a:txBody>
                  <a:tcPr marL="68580" marR="68580" marT="34290" marB="34290" anchor="ctr">
                    <a:lnL w="12700" cap="flat" cmpd="sng" algn="ctr">
                      <a:solidFill>
                        <a:srgbClr val="0070C0"/>
                      </a:solidFill>
                      <a:prstDash val="solid"/>
                      <a:round/>
                      <a:headEnd type="none" w="med" len="med"/>
                      <a:tailEnd type="none" w="med" len="med"/>
                    </a:lnL>
                  </a:tcPr>
                </a:tc>
                <a:tc>
                  <a:txBody>
                    <a:bodyPr/>
                    <a:lstStyle/>
                    <a:p>
                      <a:endParaRPr lang="en-US" sz="1400" dirty="0"/>
                    </a:p>
                  </a:txBody>
                  <a:tcPr marL="68580" marR="68580" marT="34290" marB="34290">
                    <a:lnR w="12700" cap="flat" cmpd="sng" algn="ctr">
                      <a:solidFill>
                        <a:srgbClr val="0070C0"/>
                      </a:solidFill>
                      <a:prstDash val="solid"/>
                      <a:round/>
                      <a:headEnd type="none" w="med" len="med"/>
                      <a:tailEnd type="none" w="med" len="med"/>
                    </a:lnR>
                  </a:tcPr>
                </a:tc>
                <a:tc>
                  <a:txBody>
                    <a:bodyPr/>
                    <a:lstStyle/>
                    <a:p>
                      <a:r>
                        <a:rPr lang="en-US" sz="1800" dirty="0"/>
                        <a:t>Chronic Disease               Self-Management</a:t>
                      </a:r>
                    </a:p>
                  </a:txBody>
                  <a:tcPr marL="68580" marR="68580" marT="34290" marB="34290" anchor="ctr">
                    <a:lnL w="12700" cap="flat" cmpd="sng" algn="ctr">
                      <a:solidFill>
                        <a:srgbClr val="0070C0"/>
                      </a:solidFill>
                      <a:prstDash val="solid"/>
                      <a:round/>
                      <a:headEnd type="none" w="med" len="med"/>
                      <a:tailEnd type="none" w="med" len="med"/>
                    </a:lnL>
                  </a:tcPr>
                </a:tc>
                <a:tc>
                  <a:txBody>
                    <a:bodyPr/>
                    <a:lstStyle/>
                    <a:p>
                      <a:endParaRPr lang="en-US" sz="1400" dirty="0"/>
                    </a:p>
                  </a:txBody>
                  <a:tcPr marL="68580" marR="68580" marT="34290" marB="34290" anchor="ctr">
                    <a:lnR w="12700" cap="flat" cmpd="sng" algn="ctr">
                      <a:solidFill>
                        <a:srgbClr val="0070C0"/>
                      </a:solidFill>
                      <a:prstDash val="solid"/>
                      <a:round/>
                      <a:headEnd type="none" w="med" len="med"/>
                      <a:tailEnd type="none" w="med" len="med"/>
                    </a:lnR>
                  </a:tcPr>
                </a:tc>
                <a:tc>
                  <a:txBody>
                    <a:bodyPr/>
                    <a:lstStyle/>
                    <a:p>
                      <a:pPr>
                        <a:spcBef>
                          <a:spcPts val="600"/>
                        </a:spcBef>
                      </a:pPr>
                      <a:r>
                        <a:rPr lang="en-US" sz="1800" dirty="0"/>
                        <a:t>Opioids &amp; Behavioral Health</a:t>
                      </a:r>
                    </a:p>
                  </a:txBody>
                  <a:tcPr marL="68580" marR="68580" marT="34290" marB="34290" anchor="ctr">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3024437504"/>
                  </a:ext>
                </a:extLst>
              </a:tr>
              <a:tr h="2040926">
                <a:tc gridSpan="2">
                  <a:txBody>
                    <a:bodyPr/>
                    <a:lstStyle/>
                    <a:p>
                      <a:pPr marL="0" indent="0">
                        <a:spcBef>
                          <a:spcPts val="1800"/>
                        </a:spcBef>
                        <a:buFont typeface="Arial" panose="020B0604020202020204" pitchFamily="34" charset="0"/>
                        <a:buNone/>
                      </a:pPr>
                      <a:endParaRPr lang="en-US" sz="1800" dirty="0"/>
                    </a:p>
                    <a:p>
                      <a:pPr marL="285750" indent="-285750">
                        <a:spcBef>
                          <a:spcPts val="0"/>
                        </a:spcBef>
                        <a:buFont typeface="Arial" panose="020B0604020202020204" pitchFamily="34" charset="0"/>
                        <a:buChar char="•"/>
                      </a:pPr>
                      <a:r>
                        <a:rPr lang="en-US" sz="1800" dirty="0"/>
                        <a:t>Medication reconciliation programs as part of transition services</a:t>
                      </a:r>
                    </a:p>
                  </a:txBody>
                  <a:tcPr marL="68580" marR="68580" marT="34290" marB="34290"/>
                </a:tc>
                <a:tc hMerge="1">
                  <a:txBody>
                    <a:bodyPr/>
                    <a:lstStyle/>
                    <a:p>
                      <a:endParaRPr lang="en-US"/>
                    </a:p>
                  </a:txBody>
                  <a:tcPr/>
                </a:tc>
                <a:tc gridSpan="2">
                  <a:txBody>
                    <a:bodyPr/>
                    <a:lstStyle/>
                    <a:p>
                      <a:pPr marL="0" indent="0">
                        <a:buFont typeface="Arial" panose="020B0604020202020204" pitchFamily="34" charset="0"/>
                        <a:buNone/>
                      </a:pPr>
                      <a:endParaRPr lang="en-US" sz="1800" dirty="0"/>
                    </a:p>
                    <a:p>
                      <a:pPr marL="342900" indent="-342900">
                        <a:buFont typeface="Arial" panose="020B0604020202020204" pitchFamily="34" charset="0"/>
                        <a:buChar char="•"/>
                      </a:pPr>
                      <a:r>
                        <a:rPr lang="en-US" sz="1800" dirty="0"/>
                        <a:t>CKD screening at community meal sites</a:t>
                      </a:r>
                    </a:p>
                  </a:txBody>
                  <a:tcPr marL="68580" marR="68580" marT="34290" marB="34290"/>
                </a:tc>
                <a:tc hMerge="1">
                  <a:txBody>
                    <a:bodyPr/>
                    <a:lstStyle/>
                    <a:p>
                      <a:endParaRPr lang="en-US"/>
                    </a:p>
                  </a:txBody>
                  <a:tcPr/>
                </a:tc>
                <a:tc gridSpan="2">
                  <a:txBody>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Promoting safe medication use such as local prescription drug take-back days</a:t>
                      </a:r>
                    </a:p>
                  </a:txBody>
                  <a:tcPr marL="68580" marR="68580" marT="34290" marB="34290"/>
                </a:tc>
                <a:tc hMerge="1">
                  <a:txBody>
                    <a:bodyPr/>
                    <a:lstStyle/>
                    <a:p>
                      <a:endParaRPr lang="en-US"/>
                    </a:p>
                  </a:txBody>
                  <a:tcPr/>
                </a:tc>
                <a:extLst>
                  <a:ext uri="{0D108BD9-81ED-4DB2-BD59-A6C34878D82A}">
                    <a16:rowId xmlns:a16="http://schemas.microsoft.com/office/drawing/2014/main" val="4125275449"/>
                  </a:ext>
                </a:extLst>
              </a:tr>
            </a:tbl>
          </a:graphicData>
        </a:graphic>
      </p:graphicFrame>
      <p:pic>
        <p:nvPicPr>
          <p:cNvPr id="7" name="Graphic 6" descr="Medical">
            <a:extLst>
              <a:ext uri="{FF2B5EF4-FFF2-40B4-BE49-F238E27FC236}">
                <a16:creationId xmlns:a16="http://schemas.microsoft.com/office/drawing/2014/main" id="{4D4BA01B-51EE-44AA-876F-AFB0CC9386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23900" y="1543050"/>
            <a:ext cx="685800" cy="685800"/>
          </a:xfrm>
          <a:prstGeom prst="rect">
            <a:avLst/>
          </a:prstGeom>
        </p:spPr>
      </p:pic>
      <p:pic>
        <p:nvPicPr>
          <p:cNvPr id="9" name="Graphic 8" descr="Heart with pulse">
            <a:extLst>
              <a:ext uri="{FF2B5EF4-FFF2-40B4-BE49-F238E27FC236}">
                <a16:creationId xmlns:a16="http://schemas.microsoft.com/office/drawing/2014/main" id="{E7E036F8-2875-49B1-9202-ADF172D42B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332062" y="1514475"/>
            <a:ext cx="742950" cy="742950"/>
          </a:xfrm>
          <a:prstGeom prst="rect">
            <a:avLst/>
          </a:prstGeom>
        </p:spPr>
      </p:pic>
      <p:pic>
        <p:nvPicPr>
          <p:cNvPr id="11" name="Graphic 10" descr="Medicine">
            <a:extLst>
              <a:ext uri="{FF2B5EF4-FFF2-40B4-BE49-F238E27FC236}">
                <a16:creationId xmlns:a16="http://schemas.microsoft.com/office/drawing/2014/main" id="{BFA6CE4E-2F58-41B9-AB63-4E87E891FD1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091158" y="1543050"/>
            <a:ext cx="685800" cy="685800"/>
          </a:xfrm>
          <a:prstGeom prst="rect">
            <a:avLst/>
          </a:prstGeom>
        </p:spPr>
      </p:pic>
    </p:spTree>
    <p:extLst>
      <p:ext uri="{BB962C8B-B14F-4D97-AF65-F5344CB8AC3E}">
        <p14:creationId xmlns:p14="http://schemas.microsoft.com/office/powerpoint/2010/main" val="555567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6294-6676-4164-80D0-9D03D4C45420}"/>
              </a:ext>
            </a:extLst>
          </p:cNvPr>
          <p:cNvSpPr>
            <a:spLocks noGrp="1"/>
          </p:cNvSpPr>
          <p:nvPr>
            <p:ph type="title"/>
          </p:nvPr>
        </p:nvSpPr>
        <p:spPr/>
        <p:txBody>
          <a:bodyPr/>
          <a:lstStyle/>
          <a:p>
            <a:r>
              <a:rPr lang="en-US" dirty="0"/>
              <a:t>Learn more and join us now</a:t>
            </a:r>
          </a:p>
        </p:txBody>
      </p:sp>
      <p:sp>
        <p:nvSpPr>
          <p:cNvPr id="3" name="Content Placeholder 2">
            <a:extLst>
              <a:ext uri="{FF2B5EF4-FFF2-40B4-BE49-F238E27FC236}">
                <a16:creationId xmlns:a16="http://schemas.microsoft.com/office/drawing/2014/main" id="{9C19008D-141A-4078-BCCD-E6CB6283EAEF}"/>
              </a:ext>
            </a:extLst>
          </p:cNvPr>
          <p:cNvSpPr>
            <a:spLocks noGrp="1"/>
          </p:cNvSpPr>
          <p:nvPr>
            <p:ph idx="1"/>
          </p:nvPr>
        </p:nvSpPr>
        <p:spPr>
          <a:xfrm>
            <a:off x="4437185" y="1369219"/>
            <a:ext cx="4078165" cy="3263504"/>
          </a:xfrm>
        </p:spPr>
        <p:txBody>
          <a:bodyPr>
            <a:normAutofit fontScale="77500" lnSpcReduction="20000"/>
          </a:bodyPr>
          <a:lstStyle/>
          <a:p>
            <a:pPr marL="0" indent="0">
              <a:lnSpc>
                <a:spcPct val="100000"/>
              </a:lnSpc>
              <a:spcAft>
                <a:spcPts val="900"/>
              </a:spcAft>
              <a:buNone/>
            </a:pPr>
            <a:r>
              <a:rPr lang="en-US" dirty="0"/>
              <a:t>CMS awarded HQI the states of Kansas, Missouri, South Carolina and Virginia</a:t>
            </a:r>
          </a:p>
          <a:p>
            <a:pPr marL="0" indent="0">
              <a:lnSpc>
                <a:spcPct val="100000"/>
              </a:lnSpc>
              <a:spcAft>
                <a:spcPts val="900"/>
              </a:spcAft>
              <a:buNone/>
            </a:pPr>
            <a:r>
              <a:rPr lang="en-US" dirty="0"/>
              <a:t>We are branding QI work across these states as the Health Quality Innovation Network (HQIN)</a:t>
            </a:r>
          </a:p>
          <a:p>
            <a:pPr marL="0" indent="0">
              <a:buNone/>
            </a:pPr>
            <a:r>
              <a:rPr lang="en-US" dirty="0"/>
              <a:t>Visit us online at </a:t>
            </a:r>
            <a:r>
              <a:rPr lang="en-US" b="1" dirty="0">
                <a:hlinkClick r:id="rId3"/>
              </a:rPr>
              <a:t>www.hqin.org</a:t>
            </a:r>
            <a:r>
              <a:rPr lang="en-US" b="1" dirty="0"/>
              <a:t>  </a:t>
            </a:r>
            <a:r>
              <a:rPr lang="en-US" dirty="0"/>
              <a:t>to learn more and sign up!</a:t>
            </a:r>
          </a:p>
        </p:txBody>
      </p:sp>
      <p:pic>
        <p:nvPicPr>
          <p:cNvPr id="4" name="Picture 3">
            <a:extLst>
              <a:ext uri="{FF2B5EF4-FFF2-40B4-BE49-F238E27FC236}">
                <a16:creationId xmlns:a16="http://schemas.microsoft.com/office/drawing/2014/main" id="{1C4D2664-D7BA-4053-B43A-769927CBF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435" y="2115257"/>
            <a:ext cx="2870689" cy="1142294"/>
          </a:xfrm>
          <a:prstGeom prst="rect">
            <a:avLst/>
          </a:prstGeom>
        </p:spPr>
      </p:pic>
      <p:cxnSp>
        <p:nvCxnSpPr>
          <p:cNvPr id="6" name="Straight Connector 5">
            <a:extLst>
              <a:ext uri="{FF2B5EF4-FFF2-40B4-BE49-F238E27FC236}">
                <a16:creationId xmlns:a16="http://schemas.microsoft.com/office/drawing/2014/main" id="{1242048B-CFA3-4682-BBDC-80BB40F421A0}"/>
              </a:ext>
            </a:extLst>
          </p:cNvPr>
          <p:cNvCxnSpPr/>
          <p:nvPr/>
        </p:nvCxnSpPr>
        <p:spPr>
          <a:xfrm>
            <a:off x="4091354" y="1352550"/>
            <a:ext cx="0" cy="30011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067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8A619-CB42-40DD-B47E-5F3113E43BAC}"/>
              </a:ext>
            </a:extLst>
          </p:cNvPr>
          <p:cNvSpPr txBox="1">
            <a:spLocks/>
          </p:cNvSpPr>
          <p:nvPr/>
        </p:nvSpPr>
        <p:spPr>
          <a:xfrm>
            <a:off x="423491" y="1176049"/>
            <a:ext cx="8297018" cy="840325"/>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r>
              <a:rPr lang="en-US" sz="4000" dirty="0">
                <a:solidFill>
                  <a:srgbClr val="0073B6"/>
                </a:solidFill>
                <a:latin typeface="Bahnschrift Condensed" panose="020B0502040204020203" pitchFamily="34" charset="0"/>
                <a:cs typeface="Aharoni" panose="020B0604020202020204" pitchFamily="2" charset="-79"/>
              </a:rPr>
              <a:t>FOR MORE INFORMATION</a:t>
            </a:r>
          </a:p>
          <a:p>
            <a:pPr algn="ctr">
              <a:lnSpc>
                <a:spcPct val="100000"/>
              </a:lnSpc>
              <a:spcAft>
                <a:spcPts val="200"/>
              </a:spcAft>
            </a:pPr>
            <a:r>
              <a:rPr lang="en-US" sz="1800" dirty="0">
                <a:solidFill>
                  <a:srgbClr val="0073B6"/>
                </a:solidFill>
                <a:latin typeface="Nirmala UI" panose="020B0502040204020203" pitchFamily="34" charset="0"/>
                <a:cs typeface="Nirmala UI" panose="020B0502040204020203" pitchFamily="34" charset="0"/>
              </a:rPr>
              <a:t>Call 877-731-4746 or visit </a:t>
            </a:r>
            <a:r>
              <a:rPr lang="en-US" sz="1800" dirty="0">
                <a:solidFill>
                  <a:srgbClr val="0073B6"/>
                </a:solidFill>
                <a:latin typeface="Nirmala UI" panose="020B0502040204020203" pitchFamily="34" charset="0"/>
                <a:cs typeface="Nirmala UI" panose="020B0502040204020203" pitchFamily="34" charset="0"/>
                <a:hlinkClick r:id="rId2"/>
              </a:rPr>
              <a:t>www.hqin.org</a:t>
            </a:r>
            <a:r>
              <a:rPr lang="en-US" sz="1800" dirty="0">
                <a:solidFill>
                  <a:srgbClr val="0073B6"/>
                </a:solidFill>
                <a:latin typeface="Nirmala UI" panose="020B0502040204020203" pitchFamily="34" charset="0"/>
                <a:cs typeface="Nirmala UI" panose="020B0502040204020203" pitchFamily="34" charset="0"/>
              </a:rPr>
              <a:t>  </a:t>
            </a:r>
          </a:p>
          <a:p>
            <a:pPr>
              <a:lnSpc>
                <a:spcPct val="100000"/>
              </a:lnSpc>
              <a:spcAft>
                <a:spcPts val="200"/>
              </a:spcAft>
            </a:pPr>
            <a:endParaRPr lang="en-US" sz="1600" dirty="0">
              <a:solidFill>
                <a:srgbClr val="006CB6"/>
              </a:solidFill>
              <a:latin typeface="Nirmala UI" panose="020B0502040204020203" pitchFamily="34" charset="0"/>
              <a:cs typeface="Nirmala UI" panose="020B0502040204020203" pitchFamily="34" charset="0"/>
            </a:endParaRPr>
          </a:p>
        </p:txBody>
      </p:sp>
      <p:sp>
        <p:nvSpPr>
          <p:cNvPr id="8" name="Title 6">
            <a:extLst>
              <a:ext uri="{FF2B5EF4-FFF2-40B4-BE49-F238E27FC236}">
                <a16:creationId xmlns:a16="http://schemas.microsoft.com/office/drawing/2014/main" id="{CBF2BE1E-13A3-4915-B52C-885899014DDE}"/>
              </a:ext>
            </a:extLst>
          </p:cNvPr>
          <p:cNvSpPr txBox="1">
            <a:spLocks/>
          </p:cNvSpPr>
          <p:nvPr/>
        </p:nvSpPr>
        <p:spPr>
          <a:xfrm>
            <a:off x="399241" y="2438400"/>
            <a:ext cx="8347468" cy="2532590"/>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00"/>
              </a:spcAft>
            </a:pPr>
            <a:r>
              <a:rPr lang="en-US" sz="2000" b="1" dirty="0">
                <a:solidFill>
                  <a:srgbClr val="0073B6"/>
                </a:solidFill>
                <a:latin typeface="Nirmala UI" panose="020B0502040204020203" pitchFamily="34" charset="0"/>
                <a:cs typeface="Nirmala UI" panose="020B0502040204020203" pitchFamily="34" charset="0"/>
              </a:rPr>
              <a:t>Carla K. Thomas, MS, CTRS, CPHQ</a:t>
            </a:r>
          </a:p>
          <a:p>
            <a:pPr algn="ctr">
              <a:lnSpc>
                <a:spcPct val="100000"/>
              </a:lnSpc>
              <a:spcAft>
                <a:spcPts val="200"/>
              </a:spcAft>
            </a:pPr>
            <a:r>
              <a:rPr lang="en-US" sz="1600" dirty="0">
                <a:solidFill>
                  <a:srgbClr val="0073B6"/>
                </a:solidFill>
                <a:latin typeface="Nirmala UI" panose="020B0502040204020203" pitchFamily="34" charset="0"/>
                <a:cs typeface="Nirmala UI" panose="020B0502040204020203" pitchFamily="34" charset="0"/>
              </a:rPr>
              <a:t>Director</a:t>
            </a:r>
          </a:p>
          <a:p>
            <a:pPr algn="ctr">
              <a:lnSpc>
                <a:spcPct val="100000"/>
              </a:lnSpc>
              <a:spcAft>
                <a:spcPts val="200"/>
              </a:spcAft>
            </a:pPr>
            <a:r>
              <a:rPr lang="en-US" sz="1600" dirty="0">
                <a:solidFill>
                  <a:srgbClr val="0073B6"/>
                </a:solidFill>
                <a:latin typeface="Nirmala UI" panose="020B0502040204020203" pitchFamily="34" charset="0"/>
                <a:cs typeface="Nirmala UI" panose="020B0502040204020203" pitchFamily="34" charset="0"/>
                <a:hlinkClick r:id="rId3"/>
              </a:rPr>
              <a:t>cthomas@hqi.solutions</a:t>
            </a:r>
            <a:r>
              <a:rPr lang="en-US" sz="1600" dirty="0">
                <a:solidFill>
                  <a:srgbClr val="0073B6"/>
                </a:solidFill>
                <a:latin typeface="Nirmala UI" panose="020B0502040204020203" pitchFamily="34" charset="0"/>
                <a:cs typeface="Nirmala UI" panose="020B0502040204020203" pitchFamily="34" charset="0"/>
              </a:rPr>
              <a:t> </a:t>
            </a:r>
          </a:p>
          <a:p>
            <a:pPr algn="ctr">
              <a:lnSpc>
                <a:spcPct val="100000"/>
              </a:lnSpc>
              <a:spcAft>
                <a:spcPts val="200"/>
              </a:spcAft>
            </a:pPr>
            <a:r>
              <a:rPr lang="en-US" sz="1600" dirty="0">
                <a:solidFill>
                  <a:srgbClr val="0073B6"/>
                </a:solidFill>
                <a:latin typeface="Nirmala UI" panose="020B0502040204020203" pitchFamily="34" charset="0"/>
                <a:cs typeface="Nirmala UI" panose="020B0502040204020203" pitchFamily="34" charset="0"/>
              </a:rPr>
              <a:t>804-289-5318</a:t>
            </a:r>
          </a:p>
          <a:p>
            <a:pPr>
              <a:lnSpc>
                <a:spcPct val="100000"/>
              </a:lnSpc>
              <a:spcAft>
                <a:spcPts val="200"/>
              </a:spcAft>
            </a:pPr>
            <a:endParaRPr lang="en-US" sz="1600" dirty="0">
              <a:solidFill>
                <a:srgbClr val="006CB6"/>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4153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6BAFAEF-CEC4-4D6A-94FA-014D7438236B}"/>
              </a:ext>
            </a:extLst>
          </p:cNvPr>
          <p:cNvSpPr>
            <a:spLocks noGrp="1"/>
          </p:cNvSpPr>
          <p:nvPr>
            <p:ph type="title"/>
          </p:nvPr>
        </p:nvSpPr>
        <p:spPr/>
        <p:txBody>
          <a:bodyPr>
            <a:normAutofit/>
          </a:bodyPr>
          <a:lstStyle/>
          <a:p>
            <a:r>
              <a:rPr lang="en-US" dirty="0"/>
              <a:t>Your Role as a Coalition Leader</a:t>
            </a:r>
          </a:p>
        </p:txBody>
      </p:sp>
      <p:sp>
        <p:nvSpPr>
          <p:cNvPr id="3" name="Slide Number Placeholder 2">
            <a:extLst>
              <a:ext uri="{FF2B5EF4-FFF2-40B4-BE49-F238E27FC236}">
                <a16:creationId xmlns:a16="http://schemas.microsoft.com/office/drawing/2014/main" id="{B507EF43-A95F-41C1-8F34-4C9EC997CFD8}"/>
              </a:ext>
            </a:extLst>
          </p:cNvPr>
          <p:cNvSpPr>
            <a:spLocks noGrp="1"/>
          </p:cNvSpPr>
          <p:nvPr>
            <p:ph type="sldNum" sz="quarter" idx="12"/>
          </p:nvPr>
        </p:nvSpPr>
        <p:spPr/>
        <p:txBody>
          <a:bodyPr/>
          <a:lstStyle/>
          <a:p>
            <a:fld id="{10DAB2CC-E082-4A90-B521-35AE5120E197}" type="slidenum">
              <a:rPr lang="en-US" smtClean="0"/>
              <a:pPr/>
              <a:t>5</a:t>
            </a:fld>
            <a:endParaRPr lang="en-US" dirty="0"/>
          </a:p>
        </p:txBody>
      </p:sp>
      <p:sp>
        <p:nvSpPr>
          <p:cNvPr id="8" name="Content Placeholder 7">
            <a:extLst>
              <a:ext uri="{FF2B5EF4-FFF2-40B4-BE49-F238E27FC236}">
                <a16:creationId xmlns:a16="http://schemas.microsoft.com/office/drawing/2014/main" id="{4D9B71CB-7706-4C18-878C-60A1023BF50D}"/>
              </a:ext>
            </a:extLst>
          </p:cNvPr>
          <p:cNvSpPr>
            <a:spLocks noGrp="1"/>
          </p:cNvSpPr>
          <p:nvPr>
            <p:ph sz="quarter" idx="4294967295"/>
          </p:nvPr>
        </p:nvSpPr>
        <p:spPr>
          <a:xfrm>
            <a:off x="701178" y="1268413"/>
            <a:ext cx="7886700" cy="3214860"/>
          </a:xfrm>
        </p:spPr>
        <p:txBody>
          <a:bodyPr>
            <a:normAutofit/>
          </a:bodyPr>
          <a:lstStyle/>
          <a:p>
            <a:pPr marL="285750" indent="-285750">
              <a:buFont typeface="Arial" panose="020B0604020202020204" pitchFamily="34" charset="0"/>
              <a:buChar char="•"/>
            </a:pPr>
            <a:r>
              <a:rPr lang="en-US" sz="2400" b="1" dirty="0"/>
              <a:t>Convener</a:t>
            </a:r>
            <a:r>
              <a:rPr lang="en-US" sz="2400" dirty="0"/>
              <a:t>-Building trust through narrative, intentional relationship, and active meeting stewardship</a:t>
            </a:r>
          </a:p>
          <a:p>
            <a:pPr marL="285750" indent="-285750">
              <a:buFont typeface="Arial" panose="020B0604020202020204" pitchFamily="34" charset="0"/>
              <a:buChar char="•"/>
            </a:pPr>
            <a:r>
              <a:rPr lang="en-US" sz="2400" b="1" dirty="0"/>
              <a:t>Leadership Developer</a:t>
            </a:r>
            <a:r>
              <a:rPr lang="en-US" sz="2400" dirty="0"/>
              <a:t>-selecting and developing leaders equipped to empower local solutions to promote safe, coordinated care</a:t>
            </a:r>
          </a:p>
          <a:p>
            <a:pPr marL="285750" indent="-285750">
              <a:buFont typeface="Arial" panose="020B0604020202020204" pitchFamily="34" charset="0"/>
              <a:buChar char="•"/>
            </a:pPr>
            <a:r>
              <a:rPr lang="en-US" sz="2400" b="1" dirty="0"/>
              <a:t>Community Organizer</a:t>
            </a:r>
            <a:r>
              <a:rPr lang="en-US" sz="2400" dirty="0"/>
              <a:t>-regional approach to healthcare improvement through active engagement of providers/stakeholders across the entire continuum of care</a:t>
            </a:r>
          </a:p>
          <a:p>
            <a:endParaRPr lang="en-US" dirty="0"/>
          </a:p>
        </p:txBody>
      </p:sp>
    </p:spTree>
    <p:extLst>
      <p:ext uri="{BB962C8B-B14F-4D97-AF65-F5344CB8AC3E}">
        <p14:creationId xmlns:p14="http://schemas.microsoft.com/office/powerpoint/2010/main" val="402198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7E9E-BB00-48EE-BAA6-DC51146F86B8}"/>
              </a:ext>
            </a:extLst>
          </p:cNvPr>
          <p:cNvSpPr>
            <a:spLocks noGrp="1"/>
          </p:cNvSpPr>
          <p:nvPr>
            <p:ph type="title"/>
          </p:nvPr>
        </p:nvSpPr>
        <p:spPr>
          <a:xfrm>
            <a:off x="628650" y="274638"/>
            <a:ext cx="8280572" cy="993775"/>
          </a:xfrm>
        </p:spPr>
        <p:txBody>
          <a:bodyPr>
            <a:normAutofit fontScale="90000"/>
          </a:bodyPr>
          <a:lstStyle/>
          <a:p>
            <a:r>
              <a:rPr lang="en-US" dirty="0"/>
              <a:t>Six Essential Skills for Coalition Leaders</a:t>
            </a:r>
          </a:p>
        </p:txBody>
      </p:sp>
      <p:sp>
        <p:nvSpPr>
          <p:cNvPr id="3" name="Content Placeholder 2">
            <a:extLst>
              <a:ext uri="{FF2B5EF4-FFF2-40B4-BE49-F238E27FC236}">
                <a16:creationId xmlns:a16="http://schemas.microsoft.com/office/drawing/2014/main" id="{221937E5-D36C-457A-9D65-CF576DC94668}"/>
              </a:ext>
            </a:extLst>
          </p:cNvPr>
          <p:cNvSpPr>
            <a:spLocks noGrp="1"/>
          </p:cNvSpPr>
          <p:nvPr>
            <p:ph idx="1"/>
          </p:nvPr>
        </p:nvSpPr>
        <p:spPr/>
        <p:txBody>
          <a:bodyPr>
            <a:normAutofit lnSpcReduction="10000"/>
          </a:bodyPr>
          <a:lstStyle/>
          <a:p>
            <a:r>
              <a:rPr lang="en-US" dirty="0"/>
              <a:t>Inspiring a motivating vision</a:t>
            </a:r>
          </a:p>
          <a:p>
            <a:r>
              <a:rPr lang="en-US" dirty="0"/>
              <a:t>Building relationships</a:t>
            </a:r>
          </a:p>
          <a:p>
            <a:r>
              <a:rPr lang="en-US" dirty="0"/>
              <a:t>Engaging networks</a:t>
            </a:r>
          </a:p>
          <a:p>
            <a:r>
              <a:rPr lang="en-US" dirty="0"/>
              <a:t>Structuring teams</a:t>
            </a:r>
          </a:p>
          <a:p>
            <a:r>
              <a:rPr lang="en-US" dirty="0"/>
              <a:t>Strategizing collectively</a:t>
            </a:r>
          </a:p>
          <a:p>
            <a:r>
              <a:rPr lang="en-US" dirty="0"/>
              <a:t>Learning in action</a:t>
            </a:r>
          </a:p>
          <a:p>
            <a:pPr marL="0" indent="0">
              <a:buNone/>
            </a:pPr>
            <a:r>
              <a:rPr lang="en-US" dirty="0"/>
              <a:t>				</a:t>
            </a:r>
          </a:p>
        </p:txBody>
      </p:sp>
      <p:sp>
        <p:nvSpPr>
          <p:cNvPr id="5" name="Slide Number Placeholder 4">
            <a:extLst>
              <a:ext uri="{FF2B5EF4-FFF2-40B4-BE49-F238E27FC236}">
                <a16:creationId xmlns:a16="http://schemas.microsoft.com/office/drawing/2014/main" id="{6C5C4E21-DD5B-4DDA-903A-2D529FFF7672}"/>
              </a:ext>
            </a:extLst>
          </p:cNvPr>
          <p:cNvSpPr>
            <a:spLocks noGrp="1"/>
          </p:cNvSpPr>
          <p:nvPr>
            <p:ph type="sldNum" sz="quarter" idx="12"/>
          </p:nvPr>
        </p:nvSpPr>
        <p:spPr/>
        <p:txBody>
          <a:bodyPr/>
          <a:lstStyle/>
          <a:p>
            <a:fld id="{284E54E0-D30A-4257-8934-F0D0423E9331}" type="slidenum">
              <a:rPr lang="en-US" smtClean="0"/>
              <a:t>6</a:t>
            </a:fld>
            <a:endParaRPr lang="en-US" dirty="0"/>
          </a:p>
        </p:txBody>
      </p:sp>
    </p:spTree>
    <p:extLst>
      <p:ext uri="{BB962C8B-B14F-4D97-AF65-F5344CB8AC3E}">
        <p14:creationId xmlns:p14="http://schemas.microsoft.com/office/powerpoint/2010/main" val="136085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9D12-85BD-40C5-AEB7-75DBDF4EE803}"/>
              </a:ext>
            </a:extLst>
          </p:cNvPr>
          <p:cNvSpPr>
            <a:spLocks noGrp="1"/>
          </p:cNvSpPr>
          <p:nvPr>
            <p:ph type="title"/>
          </p:nvPr>
        </p:nvSpPr>
        <p:spPr/>
        <p:txBody>
          <a:bodyPr/>
          <a:lstStyle/>
          <a:p>
            <a:r>
              <a:rPr lang="en-US" dirty="0"/>
              <a:t>What is Leadership?</a:t>
            </a:r>
          </a:p>
        </p:txBody>
      </p:sp>
      <p:sp>
        <p:nvSpPr>
          <p:cNvPr id="3" name="Content Placeholder 2">
            <a:extLst>
              <a:ext uri="{FF2B5EF4-FFF2-40B4-BE49-F238E27FC236}">
                <a16:creationId xmlns:a16="http://schemas.microsoft.com/office/drawing/2014/main" id="{68933218-98D6-432C-AF1F-C12039757F87}"/>
              </a:ext>
            </a:extLst>
          </p:cNvPr>
          <p:cNvSpPr>
            <a:spLocks noGrp="1"/>
          </p:cNvSpPr>
          <p:nvPr>
            <p:ph idx="1"/>
          </p:nvPr>
        </p:nvSpPr>
        <p:spPr/>
        <p:txBody>
          <a:bodyPr/>
          <a:lstStyle/>
          <a:p>
            <a:pPr marL="0" indent="0" algn="ctr">
              <a:buNone/>
            </a:pPr>
            <a:r>
              <a:rPr lang="en-US" i="1" dirty="0"/>
              <a:t>“Leadership is accepting responsibility for </a:t>
            </a:r>
            <a:r>
              <a:rPr lang="en-US" b="1" i="1" dirty="0"/>
              <a:t>enabling others</a:t>
            </a:r>
            <a:r>
              <a:rPr lang="en-US" i="1" dirty="0"/>
              <a:t> to achieve </a:t>
            </a:r>
            <a:r>
              <a:rPr lang="en-US" b="1" i="1" dirty="0"/>
              <a:t>shared purpose </a:t>
            </a:r>
            <a:r>
              <a:rPr lang="en-US" i="1" dirty="0"/>
              <a:t>in the face of </a:t>
            </a:r>
            <a:r>
              <a:rPr lang="en-US" b="1" i="1" dirty="0"/>
              <a:t>uncertainty</a:t>
            </a:r>
            <a:r>
              <a:rPr lang="en-US" i="1" dirty="0"/>
              <a:t>.”</a:t>
            </a:r>
          </a:p>
        </p:txBody>
      </p:sp>
      <p:sp>
        <p:nvSpPr>
          <p:cNvPr id="4" name="Footer Placeholder 3">
            <a:extLst>
              <a:ext uri="{FF2B5EF4-FFF2-40B4-BE49-F238E27FC236}">
                <a16:creationId xmlns:a16="http://schemas.microsoft.com/office/drawing/2014/main" id="{F9E1EDD8-2B64-420C-900C-9B87B5325C25}"/>
              </a:ext>
            </a:extLst>
          </p:cNvPr>
          <p:cNvSpPr>
            <a:spLocks noGrp="1"/>
          </p:cNvSpPr>
          <p:nvPr>
            <p:ph type="ftr" sz="quarter" idx="11"/>
          </p:nvPr>
        </p:nvSpPr>
        <p:spPr/>
        <p:txBody>
          <a:bodyPr/>
          <a:lstStyle/>
          <a:p>
            <a:r>
              <a:rPr lang="en-US" dirty="0"/>
              <a:t>VA Falls Coalition Meeting 11/13/19</a:t>
            </a:r>
          </a:p>
        </p:txBody>
      </p:sp>
      <p:sp>
        <p:nvSpPr>
          <p:cNvPr id="5" name="Slide Number Placeholder 4">
            <a:extLst>
              <a:ext uri="{FF2B5EF4-FFF2-40B4-BE49-F238E27FC236}">
                <a16:creationId xmlns:a16="http://schemas.microsoft.com/office/drawing/2014/main" id="{72A896C8-13BA-463A-B0B2-57EA5D7C12E9}"/>
              </a:ext>
            </a:extLst>
          </p:cNvPr>
          <p:cNvSpPr>
            <a:spLocks noGrp="1"/>
          </p:cNvSpPr>
          <p:nvPr>
            <p:ph type="sldNum" sz="quarter" idx="12"/>
          </p:nvPr>
        </p:nvSpPr>
        <p:spPr/>
        <p:txBody>
          <a:bodyPr/>
          <a:lstStyle/>
          <a:p>
            <a:fld id="{284E54E0-D30A-4257-8934-F0D0423E9331}" type="slidenum">
              <a:rPr lang="en-US" smtClean="0"/>
              <a:t>7</a:t>
            </a:fld>
            <a:endParaRPr lang="en-US" dirty="0"/>
          </a:p>
        </p:txBody>
      </p:sp>
      <p:sp>
        <p:nvSpPr>
          <p:cNvPr id="6" name="Wave 5">
            <a:extLst>
              <a:ext uri="{FF2B5EF4-FFF2-40B4-BE49-F238E27FC236}">
                <a16:creationId xmlns:a16="http://schemas.microsoft.com/office/drawing/2014/main" id="{2C58F12E-F324-4496-9F18-F289FCF9F242}"/>
              </a:ext>
            </a:extLst>
          </p:cNvPr>
          <p:cNvSpPr/>
          <p:nvPr/>
        </p:nvSpPr>
        <p:spPr>
          <a:xfrm>
            <a:off x="1899138" y="2571750"/>
            <a:ext cx="5345724" cy="2162175"/>
          </a:xfrm>
          <a:prstGeom prst="wave">
            <a:avLst>
              <a:gd name="adj1" fmla="val 7295"/>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lvl="1" indent="-285750">
              <a:buFont typeface="Arial" panose="020B0604020202020204" pitchFamily="34" charset="0"/>
              <a:buChar char="•"/>
            </a:pPr>
            <a:r>
              <a:rPr lang="en-US" sz="2400" dirty="0"/>
              <a:t>A practice, not a position</a:t>
            </a:r>
          </a:p>
          <a:p>
            <a:pPr marL="628650" lvl="1" indent="-285750">
              <a:buFont typeface="Arial" panose="020B0604020202020204" pitchFamily="34" charset="0"/>
              <a:buChar char="•"/>
            </a:pPr>
            <a:r>
              <a:rPr lang="en-US" sz="2400" dirty="0"/>
              <a:t>Authority is earned, not bestowed</a:t>
            </a:r>
          </a:p>
          <a:p>
            <a:pPr marL="628650" lvl="1" indent="-285750">
              <a:buFont typeface="Arial" panose="020B0604020202020204" pitchFamily="34" charset="0"/>
              <a:buChar char="•"/>
            </a:pPr>
            <a:r>
              <a:rPr lang="en-US" sz="2400" dirty="0"/>
              <a:t>Focus is on developing others, not just yourself</a:t>
            </a:r>
          </a:p>
        </p:txBody>
      </p:sp>
    </p:spTree>
    <p:extLst>
      <p:ext uri="{BB962C8B-B14F-4D97-AF65-F5344CB8AC3E}">
        <p14:creationId xmlns:p14="http://schemas.microsoft.com/office/powerpoint/2010/main" val="413756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CC7CA-946C-4A78-A88C-75AD81FB19E4}"/>
              </a:ext>
            </a:extLst>
          </p:cNvPr>
          <p:cNvSpPr>
            <a:spLocks noGrp="1"/>
          </p:cNvSpPr>
          <p:nvPr>
            <p:ph type="title"/>
          </p:nvPr>
        </p:nvSpPr>
        <p:spPr/>
        <p:txBody>
          <a:bodyPr/>
          <a:lstStyle/>
          <a:p>
            <a:r>
              <a:rPr lang="en-US" dirty="0"/>
              <a:t>What is Organizing?</a:t>
            </a:r>
          </a:p>
        </p:txBody>
      </p:sp>
      <p:sp>
        <p:nvSpPr>
          <p:cNvPr id="3" name="Slide Number Placeholder 2"/>
          <p:cNvSpPr>
            <a:spLocks noGrp="1"/>
          </p:cNvSpPr>
          <p:nvPr>
            <p:ph type="sldNum" sz="quarter" idx="11"/>
          </p:nvPr>
        </p:nvSpPr>
        <p:spPr/>
        <p:txBody>
          <a:bodyPr/>
          <a:lstStyle/>
          <a:p>
            <a:fld id="{04C23897-9922-734C-BF30-01B5C80A15AD}" type="slidenum">
              <a:rPr lang="en-US" smtClean="0"/>
              <a:t>8</a:t>
            </a:fld>
            <a:endParaRPr lang="en-US" dirty="0"/>
          </a:p>
        </p:txBody>
      </p:sp>
      <p:sp>
        <p:nvSpPr>
          <p:cNvPr id="2" name="Arrow: Right 1">
            <a:extLst>
              <a:ext uri="{FF2B5EF4-FFF2-40B4-BE49-F238E27FC236}">
                <a16:creationId xmlns:a16="http://schemas.microsoft.com/office/drawing/2014/main" id="{B8A3F759-FCE8-4655-BC4D-50255F899F15}"/>
              </a:ext>
            </a:extLst>
          </p:cNvPr>
          <p:cNvSpPr/>
          <p:nvPr/>
        </p:nvSpPr>
        <p:spPr>
          <a:xfrm rot="20090607">
            <a:off x="259413" y="2095077"/>
            <a:ext cx="8032179" cy="1638237"/>
          </a:xfrm>
          <a:prstGeom prst="rightArrow">
            <a:avLst/>
          </a:prstGeom>
          <a:gradFill flip="none" rotWithShape="1">
            <a:gsLst>
              <a:gs pos="24000">
                <a:schemeClr val="accent1">
                  <a:lumMod val="67000"/>
                </a:schemeClr>
              </a:gs>
              <a:gs pos="52000">
                <a:schemeClr val="accent1">
                  <a:lumMod val="97000"/>
                  <a:lumOff val="3000"/>
                </a:schemeClr>
              </a:gs>
              <a:gs pos="100000">
                <a:schemeClr val="accent1">
                  <a:lumMod val="60000"/>
                  <a:lumOff val="40000"/>
                </a:schemeClr>
              </a:gs>
            </a:gsLst>
            <a:lin ang="16200000" scaled="1"/>
            <a:tileRect/>
          </a:gradFill>
          <a:ln>
            <a:gradFill>
              <a:gsLst>
                <a:gs pos="5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FF49336-ABF2-4579-BC58-2F324B5A22A8}"/>
              </a:ext>
            </a:extLst>
          </p:cNvPr>
          <p:cNvSpPr/>
          <p:nvPr/>
        </p:nvSpPr>
        <p:spPr>
          <a:xfrm>
            <a:off x="1101439" y="3578072"/>
            <a:ext cx="2269967" cy="890603"/>
          </a:xfrm>
          <a:prstGeom prst="roundRect">
            <a:avLst/>
          </a:prstGeom>
          <a:solidFill>
            <a:srgbClr val="FDD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3B6"/>
                </a:solidFill>
              </a:rPr>
              <a:t>PEOPLE </a:t>
            </a:r>
          </a:p>
          <a:p>
            <a:pPr algn="ctr"/>
            <a:r>
              <a:rPr lang="en-US" dirty="0">
                <a:solidFill>
                  <a:schemeClr val="tx1"/>
                </a:solidFill>
              </a:rPr>
              <a:t>Recruiting and developing leadership</a:t>
            </a:r>
          </a:p>
        </p:txBody>
      </p:sp>
      <p:sp>
        <p:nvSpPr>
          <p:cNvPr id="7" name="Rectangle: Rounded Corners 6">
            <a:extLst>
              <a:ext uri="{FF2B5EF4-FFF2-40B4-BE49-F238E27FC236}">
                <a16:creationId xmlns:a16="http://schemas.microsoft.com/office/drawing/2014/main" id="{F380F0A1-6D60-45E7-B11C-ECB63DDC05CB}"/>
              </a:ext>
            </a:extLst>
          </p:cNvPr>
          <p:cNvSpPr/>
          <p:nvPr/>
        </p:nvSpPr>
        <p:spPr>
          <a:xfrm>
            <a:off x="2775707" y="2618257"/>
            <a:ext cx="2269967" cy="890603"/>
          </a:xfrm>
          <a:prstGeom prst="roundRect">
            <a:avLst/>
          </a:prstGeom>
          <a:solidFill>
            <a:srgbClr val="FDD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POWER</a:t>
            </a:r>
          </a:p>
          <a:p>
            <a:pPr algn="ctr"/>
            <a:r>
              <a:rPr lang="en-US" dirty="0">
                <a:solidFill>
                  <a:schemeClr val="tx1"/>
                </a:solidFill>
              </a:rPr>
              <a:t>Building a community around that leadership to create power</a:t>
            </a:r>
          </a:p>
        </p:txBody>
      </p:sp>
      <p:sp>
        <p:nvSpPr>
          <p:cNvPr id="8" name="Rectangle: Rounded Corners 7">
            <a:extLst>
              <a:ext uri="{FF2B5EF4-FFF2-40B4-BE49-F238E27FC236}">
                <a16:creationId xmlns:a16="http://schemas.microsoft.com/office/drawing/2014/main" id="{470ACD57-04F3-477C-B4E4-C7971D4F4E63}"/>
              </a:ext>
            </a:extLst>
          </p:cNvPr>
          <p:cNvSpPr/>
          <p:nvPr/>
        </p:nvSpPr>
        <p:spPr>
          <a:xfrm>
            <a:off x="4435632" y="1658442"/>
            <a:ext cx="2269967" cy="890603"/>
          </a:xfrm>
          <a:prstGeom prst="roundRect">
            <a:avLst/>
          </a:prstGeom>
          <a:solidFill>
            <a:srgbClr val="FDD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D664A7"/>
                </a:solidFill>
              </a:rPr>
              <a:t>CHANGE</a:t>
            </a:r>
          </a:p>
          <a:p>
            <a:pPr algn="ctr"/>
            <a:r>
              <a:rPr lang="en-US" dirty="0">
                <a:solidFill>
                  <a:schemeClr val="tx1"/>
                </a:solidFill>
              </a:rPr>
              <a:t>Using the power to address the challenge the constituency is called to face</a:t>
            </a:r>
          </a:p>
        </p:txBody>
      </p:sp>
    </p:spTree>
    <p:extLst>
      <p:ext uri="{BB962C8B-B14F-4D97-AF65-F5344CB8AC3E}">
        <p14:creationId xmlns:p14="http://schemas.microsoft.com/office/powerpoint/2010/main" val="221395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61BAE-6652-4E58-B4E1-B6DA62FB927A}"/>
              </a:ext>
            </a:extLst>
          </p:cNvPr>
          <p:cNvSpPr>
            <a:spLocks noGrp="1"/>
          </p:cNvSpPr>
          <p:nvPr>
            <p:ph type="title"/>
          </p:nvPr>
        </p:nvSpPr>
        <p:spPr/>
        <p:txBody>
          <a:bodyPr/>
          <a:lstStyle/>
          <a:p>
            <a:r>
              <a:rPr lang="en-US" dirty="0"/>
              <a:t>What is Power?</a:t>
            </a:r>
          </a:p>
        </p:txBody>
      </p:sp>
      <p:sp>
        <p:nvSpPr>
          <p:cNvPr id="4" name="Slide Number Placeholder 3"/>
          <p:cNvSpPr>
            <a:spLocks noGrp="1"/>
          </p:cNvSpPr>
          <p:nvPr>
            <p:ph type="sldNum" sz="quarter" idx="11"/>
          </p:nvPr>
        </p:nvSpPr>
        <p:spPr>
          <a:prstGeom prst="rect">
            <a:avLst/>
          </a:prstGeom>
        </p:spPr>
        <p:txBody>
          <a:bodyPr/>
          <a:lstStyle/>
          <a:p>
            <a:fld id="{2066355A-084C-D24E-9AD2-7E4FC41EA627}" type="slidenum">
              <a:rPr lang="en-US" smtClean="0"/>
              <a:pPr/>
              <a:t>9</a:t>
            </a:fld>
            <a:endParaRPr lang="en-US" dirty="0"/>
          </a:p>
        </p:txBody>
      </p:sp>
      <p:pic>
        <p:nvPicPr>
          <p:cNvPr id="6" name="Picture 5">
            <a:extLst>
              <a:ext uri="{FF2B5EF4-FFF2-40B4-BE49-F238E27FC236}">
                <a16:creationId xmlns:a16="http://schemas.microsoft.com/office/drawing/2014/main" id="{620CFA0F-0304-4FA4-B85D-8A16E74507E8}"/>
              </a:ext>
            </a:extLst>
          </p:cNvPr>
          <p:cNvPicPr>
            <a:picLocks noChangeAspect="1"/>
          </p:cNvPicPr>
          <p:nvPr/>
        </p:nvPicPr>
        <p:blipFill>
          <a:blip r:embed="rId3"/>
          <a:stretch>
            <a:fillRect/>
          </a:stretch>
        </p:blipFill>
        <p:spPr>
          <a:xfrm>
            <a:off x="1246901" y="1268413"/>
            <a:ext cx="6715069" cy="3415099"/>
          </a:xfrm>
          <a:prstGeom prst="rect">
            <a:avLst/>
          </a:prstGeom>
        </p:spPr>
      </p:pic>
    </p:spTree>
    <p:extLst>
      <p:ext uri="{BB962C8B-B14F-4D97-AF65-F5344CB8AC3E}">
        <p14:creationId xmlns:p14="http://schemas.microsoft.com/office/powerpoint/2010/main" val="52031058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29f7b87-6d27-4949-b528-f30a3114a4ad">
      <UserInfo>
        <DisplayName>Ryan O. Knight</DisplayName>
        <AccountId>65</AccountId>
        <AccountType/>
      </UserInfo>
      <UserInfo>
        <DisplayName>Amy Lenz</DisplayName>
        <AccountId>12</AccountId>
        <AccountType/>
      </UserInfo>
      <UserInfo>
        <DisplayName>Amy Ridolphi</DisplayName>
        <AccountId>6</AccountId>
        <AccountType/>
      </UserInfo>
    </SharedWithUsers>
    <Category xmlns="6d493930-396e-4988-bdb7-cb1640614b43" xsi:nil="true"/>
    <_dlc_DocId xmlns="e29f7b87-6d27-4949-b528-f30a3114a4ad">NKAHMF2WWKTP-457508784-81</_dlc_DocId>
    <_dlc_DocIdUrl xmlns="e29f7b87-6d27-4949-b528-f30a3114a4ad">
      <Url>https://sharepoint.wwrc.net/VDApublic/_layouts/15/DocIdRedir.aspx?ID=NKAHMF2WWKTP-457508784-81</Url>
      <Description>NKAHMF2WWKTP-457508784-81</Description>
    </_dlc_DocIdUrl>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Category xmlns="a1ecc8ba-64a3-4ef6-98a3-18b410baca6d" xsi:nil="true"/>
    <PublishingExpirationDate xmlns="http://schemas.microsoft.com/sharepoint/v3" xsi:nil="true"/>
    <PublishingStartDate xmlns="http://schemas.microsoft.com/sharepoint/v3" xsi:nil="true"/>
    <_dlc_DocId xmlns="89461f00-0b74-46d7-ba90-7a84aa4e2ee4">NKAHMF2WWKTP-457508784-55</_dlc_DocId>
    <_dlc_DocIdUrl xmlns="89461f00-0b74-46d7-ba90-7a84aa4e2ee4">
      <Url>https://sharepoint.wwrc.net/VDApublic/_layouts/15/DocIdRedir.aspx?ID=NKAHMF2WWKTP-457508784-55</Url>
      <Description>NKAHMF2WWKTP-457508784-55</Description>
    </_dlc_DocIdUrl>
    <date xmlns="a1ecc8ba-64a3-4ef6-98a3-18b410baca6d"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8493611D89AF14186100E1605897077" ma:contentTypeVersion="9" ma:contentTypeDescription="Create a new document." ma:contentTypeScope="" ma:versionID="a283f490302484fe1d3b54232e718a44">
  <xsd:schema xmlns:xsd="http://www.w3.org/2001/XMLSchema" xmlns:xs="http://www.w3.org/2001/XMLSchema" xmlns:p="http://schemas.microsoft.com/office/2006/metadata/properties" xmlns:ns1="http://schemas.microsoft.com/sharepoint/v3" xmlns:ns2="89461f00-0b74-46d7-ba90-7a84aa4e2ee4" xmlns:ns3="a1ecc8ba-64a3-4ef6-98a3-18b410baca6d" targetNamespace="http://schemas.microsoft.com/office/2006/metadata/properties" ma:root="true" ma:fieldsID="2b04bdc15311a142a482322a96ace021" ns1:_="" ns2:_="" ns3:_="">
    <xsd:import namespace="http://schemas.microsoft.com/sharepoint/v3"/>
    <xsd:import namespace="89461f00-0b74-46d7-ba90-7a84aa4e2ee4"/>
    <xsd:import namespace="a1ecc8ba-64a3-4ef6-98a3-18b410baca6d"/>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1ecc8ba-64a3-4ef6-98a3-18b410baca6d" elementFormDefault="qualified">
    <xsd:import namespace="http://schemas.microsoft.com/office/2006/documentManagement/types"/>
    <xsd:import namespace="http://schemas.microsoft.com/office/infopath/2007/PartnerControls"/>
    <xsd:element name="Category" ma:index="7" nillable="true" ma:displayName="Category" ma:format="Dropdown" ma:internalName="Category" ma:readOnly="false">
      <xsd:simpleType>
        <xsd:restriction base="dms:Choice">
          <xsd:enumeration value="Contact Us"/>
          <xsd:enumeration value="Plan for Aging Services"/>
          <xsd:enumeration value="Public Guardianship"/>
          <xsd:enumeration value="Resources"/>
          <xsd:enumeration value="VICAP"/>
          <xsd:enumeration value="Virginia Caregiver Coalition"/>
        </xsd:restriction>
      </xsd:simpleType>
    </xsd:element>
    <xsd:element name="date" ma:index="14"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A9F762-230B-40BE-84FB-5440705F8189}">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fcfc143c-f16e-4720-b982-a6b50659cc4c"/>
    <ds:schemaRef ds:uri="http://schemas.microsoft.com/office/infopath/2007/PartnerControls"/>
    <ds:schemaRef ds:uri="http://schemas.openxmlformats.org/package/2006/metadata/core-properties"/>
    <ds:schemaRef ds:uri="a03482f8-1d09-4d0f-b6e7-8a5f546ee3b5"/>
    <ds:schemaRef ds:uri="http://www.w3.org/XML/1998/namespace"/>
  </ds:schemaRefs>
</ds:datastoreItem>
</file>

<file path=customXml/itemProps2.xml><?xml version="1.0" encoding="utf-8"?>
<ds:datastoreItem xmlns:ds="http://schemas.openxmlformats.org/officeDocument/2006/customXml" ds:itemID="{83A9F762-230B-40BE-84FB-5440705F8189}"/>
</file>

<file path=customXml/itemProps3.xml><?xml version="1.0" encoding="utf-8"?>
<ds:datastoreItem xmlns:ds="http://schemas.openxmlformats.org/officeDocument/2006/customXml" ds:itemID="{6F1CF33B-D9AE-43DD-A8C4-EB3582F6F369}"/>
</file>

<file path=customXml/itemProps4.xml><?xml version="1.0" encoding="utf-8"?>
<ds:datastoreItem xmlns:ds="http://schemas.openxmlformats.org/officeDocument/2006/customXml" ds:itemID="{D83C9BE6-E46F-464F-8709-7962010303F7}"/>
</file>

<file path=customXml/itemProps5.xml><?xml version="1.0" encoding="utf-8"?>
<ds:datastoreItem xmlns:ds="http://schemas.openxmlformats.org/officeDocument/2006/customXml" ds:itemID="{635BF0D4-1C41-4957-9599-2815FFC82BD0}"/>
</file>

<file path=docProps/app.xml><?xml version="1.0" encoding="utf-8"?>
<Properties xmlns="http://schemas.openxmlformats.org/officeDocument/2006/extended-properties" xmlns:vt="http://schemas.openxmlformats.org/officeDocument/2006/docPropsVTypes">
  <Template/>
  <TotalTime>2818</TotalTime>
  <Words>4323</Words>
  <Application>Microsoft Office PowerPoint</Application>
  <PresentationFormat>On-screen Show (16:9)</PresentationFormat>
  <Paragraphs>442</Paragraphs>
  <Slides>49</Slides>
  <Notes>37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3" baseType="lpstr">
      <vt:lpstr>MS PGothic</vt:lpstr>
      <vt:lpstr>Aharoni</vt:lpstr>
      <vt:lpstr>Arial</vt:lpstr>
      <vt:lpstr>Bahnschrift Condensed</vt:lpstr>
      <vt:lpstr>Calibri</vt:lpstr>
      <vt:lpstr>Calibri Light</vt:lpstr>
      <vt:lpstr>Corbel</vt:lpstr>
      <vt:lpstr>Nirmala UI</vt:lpstr>
      <vt:lpstr>Segoe IU</vt:lpstr>
      <vt:lpstr>Segoe UI</vt:lpstr>
      <vt:lpstr>Times</vt:lpstr>
      <vt:lpstr>Times New Roman</vt:lpstr>
      <vt:lpstr>Custom Design</vt:lpstr>
      <vt:lpstr>Document</vt:lpstr>
      <vt:lpstr>PowerPoint Presentation</vt:lpstr>
      <vt:lpstr>Session Goals</vt:lpstr>
      <vt:lpstr>Suggestions for Learning…</vt:lpstr>
      <vt:lpstr>Attribution</vt:lpstr>
      <vt:lpstr>Your Role as a Coalition Leader</vt:lpstr>
      <vt:lpstr>Six Essential Skills for Coalition Leaders</vt:lpstr>
      <vt:lpstr>What is Leadership?</vt:lpstr>
      <vt:lpstr>What is Organizing?</vt:lpstr>
      <vt:lpstr>What is Power?</vt:lpstr>
      <vt:lpstr>Mobilizing vs. Organizing</vt:lpstr>
      <vt:lpstr>Common Leadership Models</vt:lpstr>
      <vt:lpstr>Interdependent Leadership</vt:lpstr>
      <vt:lpstr>Diagnostic Checklist for Leadership Teams</vt:lpstr>
      <vt:lpstr>A Compelling Purpose: Using the Organizing Sentence</vt:lpstr>
      <vt:lpstr>I’m organizing….WHO?</vt:lpstr>
      <vt:lpstr>To do….WHAT?</vt:lpstr>
      <vt:lpstr>Motivation Vision – (Why?)</vt:lpstr>
      <vt:lpstr>Organizing Sentence</vt:lpstr>
      <vt:lpstr>Example</vt:lpstr>
      <vt:lpstr>Organizing Sentence</vt:lpstr>
      <vt:lpstr>The Right People Using the “Mapping Actors” Tool</vt:lpstr>
      <vt:lpstr>Map of Actors</vt:lpstr>
      <vt:lpstr>PowerPoint Presentation</vt:lpstr>
      <vt:lpstr>Enabling Structure Building a Snowflake</vt:lpstr>
      <vt:lpstr>Why do we build a snowflake?</vt:lpstr>
      <vt:lpstr>Why do we build Relationships?</vt:lpstr>
      <vt:lpstr>PowerPoint Presentation</vt:lpstr>
      <vt:lpstr>PowerPoint Presentation</vt:lpstr>
      <vt:lpstr>Why do we build Relationships?</vt:lpstr>
      <vt:lpstr>PowerPoint Presentation</vt:lpstr>
      <vt:lpstr>The One-to-One Meeting</vt:lpstr>
      <vt:lpstr>How do we build Relationships?</vt:lpstr>
      <vt:lpstr>How do we build Relationships</vt:lpstr>
      <vt:lpstr>The One-to-One Meeting</vt:lpstr>
      <vt:lpstr>The One-to-One Meeting</vt:lpstr>
      <vt:lpstr>The One-to-One Meeting</vt:lpstr>
      <vt:lpstr>PowerPoint Presentation</vt:lpstr>
      <vt:lpstr>The One-to-One Meeting</vt:lpstr>
      <vt:lpstr>The One-to-One Meeting: Recap</vt:lpstr>
      <vt:lpstr>Tips for Successful 1:1 Meetings</vt:lpstr>
      <vt:lpstr>Building our Map of Actors</vt:lpstr>
      <vt:lpstr>Diagnostic Checklist for Leadership Teams</vt:lpstr>
      <vt:lpstr>Review</vt:lpstr>
      <vt:lpstr>Great News!</vt:lpstr>
      <vt:lpstr>Community Health Priorities</vt:lpstr>
      <vt:lpstr>Community Health Goals</vt:lpstr>
      <vt:lpstr>Community Health Goals</vt:lpstr>
      <vt:lpstr>Learn more and join us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HQI Falls Coalition Powerpoint</dc:title>
  <dc:creator>Ryan O. Knight</dc:creator>
  <cp:lastModifiedBy>Brinkley, Tanya (DARS)</cp:lastModifiedBy>
  <cp:revision>31</cp:revision>
  <dcterms:created xsi:type="dcterms:W3CDTF">2019-07-02T18:57:34Z</dcterms:created>
  <dcterms:modified xsi:type="dcterms:W3CDTF">2019-11-14T18:31:47Z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0x010100A8493611D89AF14186100E1605897077</vt:lpwstr>
  </property>
  <property fmtid="{D5CDD505-2E9C-101B-9397-08002B2CF9AE}" pid="3" name="_dlc_DocIdItemGuid">
    <vt:lpwstr>c823add5-86fa-4506-bc15-2e73a8d1ae42</vt:lpwstr>
  </property>
</Properties>
</file>